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93" r:id="rId3"/>
    <p:sldId id="290" r:id="rId4"/>
    <p:sldId id="294" r:id="rId5"/>
    <p:sldId id="295" r:id="rId6"/>
    <p:sldId id="297" r:id="rId7"/>
    <p:sldId id="298" r:id="rId8"/>
    <p:sldId id="299" r:id="rId9"/>
    <p:sldId id="303" r:id="rId10"/>
    <p:sldId id="309" r:id="rId11"/>
    <p:sldId id="304" r:id="rId12"/>
    <p:sldId id="305" r:id="rId13"/>
    <p:sldId id="306" r:id="rId14"/>
    <p:sldId id="307" r:id="rId15"/>
    <p:sldId id="308" r:id="rId16"/>
    <p:sldId id="31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00"/>
    <a:srgbClr val="0000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98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2A20F1-D91B-480B-B152-8DA4D9E09F4E}"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A20F1-D91B-480B-B152-8DA4D9E09F4E}"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A20F1-D91B-480B-B152-8DA4D9E09F4E}"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A20F1-D91B-480B-B152-8DA4D9E09F4E}"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2A20F1-D91B-480B-B152-8DA4D9E09F4E}"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2A20F1-D91B-480B-B152-8DA4D9E09F4E}" type="datetimeFigureOut">
              <a:rPr lang="en-US" smtClean="0"/>
              <a:pPr/>
              <a:t>5/19/2013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2A20F1-D91B-480B-B152-8DA4D9E09F4E}" type="datetimeFigureOut">
              <a:rPr lang="en-US" smtClean="0"/>
              <a:pPr/>
              <a:t>5/19/2013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2A20F1-D91B-480B-B152-8DA4D9E09F4E}" type="datetimeFigureOut">
              <a:rPr lang="en-US" smtClean="0"/>
              <a:pPr/>
              <a:t>5/19/2013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A20F1-D91B-480B-B152-8DA4D9E09F4E}" type="datetimeFigureOut">
              <a:rPr lang="en-US" smtClean="0"/>
              <a:pPr/>
              <a:t>5/19/2013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A20F1-D91B-480B-B152-8DA4D9E09F4E}" type="datetimeFigureOut">
              <a:rPr lang="en-US" smtClean="0"/>
              <a:pPr/>
              <a:t>5/19/2013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A20F1-D91B-480B-B152-8DA4D9E09F4E}" type="datetimeFigureOut">
              <a:rPr lang="en-US" smtClean="0"/>
              <a:pPr/>
              <a:t>5/19/2013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988C7-1DE2-4F7D-BAAB-CCB5EC8D5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A20F1-D91B-480B-B152-8DA4D9E09F4E}" type="datetimeFigureOut">
              <a:rPr lang="en-US" smtClean="0"/>
              <a:pPr/>
              <a:t>5/19/2013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988C7-1DE2-4F7D-BAAB-CCB5EC8D5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2217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6654" y="609600"/>
            <a:ext cx="3429000"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3400" y="228600"/>
            <a:ext cx="6852327" cy="1200329"/>
          </a:xfrm>
          <a:prstGeom prst="rect">
            <a:avLst/>
          </a:prstGeom>
          <a:noFill/>
        </p:spPr>
        <p:txBody>
          <a:bodyPr wrap="square" lIns="91440" tIns="45720" rIns="91440" bIns="45720">
            <a:spAutoFit/>
          </a:bodyPr>
          <a:lstStyle/>
          <a:p>
            <a:pPr algn="ctr"/>
            <a:r>
              <a:rPr lang="en-U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rPr>
              <a:t>The Kind Of Prayer That Pleases God</a:t>
            </a:r>
            <a:endParaRPr lang="en-US" sz="36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endParaRPr>
          </a:p>
        </p:txBody>
      </p:sp>
      <p:sp>
        <p:nvSpPr>
          <p:cNvPr id="3" name="TextBox 2"/>
          <p:cNvSpPr txBox="1"/>
          <p:nvPr/>
        </p:nvSpPr>
        <p:spPr>
          <a:xfrm>
            <a:off x="704135" y="1479975"/>
            <a:ext cx="3886200" cy="830997"/>
          </a:xfrm>
          <a:prstGeom prst="rect">
            <a:avLst/>
          </a:prstGeom>
          <a:noFill/>
        </p:spPr>
        <p:txBody>
          <a:bodyPr wrap="square" rtlCol="0">
            <a:spAutoFit/>
          </a:bodyPr>
          <a:lstStyle/>
          <a:p>
            <a:pPr algn="ctr"/>
            <a:r>
              <a:rPr lang="en-US" sz="2400" b="1" dirty="0" smtClean="0">
                <a:solidFill>
                  <a:srgbClr val="FFFF66"/>
                </a:solidFill>
                <a:latin typeface="Arial Narrow" pitchFamily="34" charset="0"/>
              </a:rPr>
              <a:t>Give Us This Day Our Daily Bread</a:t>
            </a:r>
            <a:endParaRPr lang="en-US" sz="2400" b="1" dirty="0">
              <a:solidFill>
                <a:srgbClr val="FFFF66"/>
              </a:solidFill>
              <a:latin typeface="Arial Narrow" pitchFamily="34" charset="0"/>
            </a:endParaRPr>
          </a:p>
        </p:txBody>
      </p:sp>
      <p:sp>
        <p:nvSpPr>
          <p:cNvPr id="4" name="TextBox 3"/>
          <p:cNvSpPr txBox="1"/>
          <p:nvPr/>
        </p:nvSpPr>
        <p:spPr>
          <a:xfrm>
            <a:off x="491041" y="2310972"/>
            <a:ext cx="4312399" cy="3970318"/>
          </a:xfrm>
          <a:prstGeom prst="rect">
            <a:avLst/>
          </a:prstGeom>
          <a:noFill/>
        </p:spPr>
        <p:txBody>
          <a:bodyPr wrap="none" rtlCol="0">
            <a:spAutoFit/>
          </a:bodyPr>
          <a:lstStyle/>
          <a:p>
            <a:pPr algn="ctr">
              <a:lnSpc>
                <a:spcPct val="150000"/>
              </a:lnSpc>
            </a:pPr>
            <a:r>
              <a:rPr lang="en-US" sz="2400" b="1" dirty="0" smtClean="0">
                <a:solidFill>
                  <a:prstClr val="white"/>
                </a:solidFill>
                <a:latin typeface="Arial Narrow" pitchFamily="34" charset="0"/>
              </a:rPr>
              <a:t>Back of the loaf is the flour,</a:t>
            </a:r>
          </a:p>
          <a:p>
            <a:pPr algn="ctr">
              <a:lnSpc>
                <a:spcPct val="150000"/>
              </a:lnSpc>
            </a:pPr>
            <a:r>
              <a:rPr lang="en-US" sz="2400" b="1" dirty="0" smtClean="0">
                <a:solidFill>
                  <a:prstClr val="white"/>
                </a:solidFill>
                <a:latin typeface="Arial Narrow" pitchFamily="34" charset="0"/>
              </a:rPr>
              <a:t>And back of the flour, the mill,</a:t>
            </a:r>
          </a:p>
          <a:p>
            <a:pPr algn="ctr">
              <a:lnSpc>
                <a:spcPct val="150000"/>
              </a:lnSpc>
            </a:pPr>
            <a:r>
              <a:rPr lang="en-US" sz="2400" b="1" dirty="0" smtClean="0">
                <a:solidFill>
                  <a:prstClr val="white"/>
                </a:solidFill>
                <a:latin typeface="Arial Narrow" pitchFamily="34" charset="0"/>
              </a:rPr>
              <a:t>And back of the mill is the wheat,</a:t>
            </a:r>
          </a:p>
          <a:p>
            <a:pPr algn="ctr">
              <a:lnSpc>
                <a:spcPct val="150000"/>
              </a:lnSpc>
            </a:pPr>
            <a:r>
              <a:rPr lang="en-US" sz="2400" b="1" dirty="0" smtClean="0">
                <a:solidFill>
                  <a:prstClr val="white"/>
                </a:solidFill>
                <a:latin typeface="Arial Narrow" pitchFamily="34" charset="0"/>
              </a:rPr>
              <a:t>That </a:t>
            </a:r>
            <a:r>
              <a:rPr lang="en-US" sz="2400" b="1" dirty="0" err="1" smtClean="0">
                <a:solidFill>
                  <a:prstClr val="white"/>
                </a:solidFill>
                <a:latin typeface="Arial Narrow" pitchFamily="34" charset="0"/>
              </a:rPr>
              <a:t>waveth</a:t>
            </a:r>
            <a:r>
              <a:rPr lang="en-US" sz="2400" b="1" dirty="0" smtClean="0">
                <a:solidFill>
                  <a:prstClr val="white"/>
                </a:solidFill>
                <a:latin typeface="Arial Narrow" pitchFamily="34" charset="0"/>
              </a:rPr>
              <a:t> on yonder hill.</a:t>
            </a:r>
          </a:p>
          <a:p>
            <a:pPr algn="ctr">
              <a:lnSpc>
                <a:spcPct val="150000"/>
              </a:lnSpc>
            </a:pPr>
            <a:r>
              <a:rPr lang="en-US" sz="2400" b="1" dirty="0" smtClean="0">
                <a:solidFill>
                  <a:prstClr val="white"/>
                </a:solidFill>
                <a:latin typeface="Arial Narrow" pitchFamily="34" charset="0"/>
              </a:rPr>
              <a:t>And back of the hill is the sun,</a:t>
            </a:r>
          </a:p>
          <a:p>
            <a:pPr algn="ctr">
              <a:lnSpc>
                <a:spcPct val="150000"/>
              </a:lnSpc>
            </a:pPr>
            <a:r>
              <a:rPr lang="en-US" sz="2400" b="1" dirty="0" smtClean="0">
                <a:solidFill>
                  <a:prstClr val="white"/>
                </a:solidFill>
                <a:latin typeface="Arial Narrow" pitchFamily="34" charset="0"/>
              </a:rPr>
              <a:t>And the rain and the Father’s will</a:t>
            </a:r>
            <a:endParaRPr lang="en-US" sz="2400" b="1" dirty="0" smtClean="0">
              <a:solidFill>
                <a:prstClr val="white"/>
              </a:solidFill>
              <a:latin typeface="Arial Narrow" pitchFamily="34" charset="0"/>
            </a:endParaRPr>
          </a:p>
          <a:p>
            <a:pPr algn="ctr">
              <a:lnSpc>
                <a:spcPct val="150000"/>
              </a:lnSpc>
            </a:pPr>
            <a:r>
              <a:rPr lang="en-US" sz="2400" b="1" dirty="0" smtClean="0">
                <a:solidFill>
                  <a:srgbClr val="FFFF66"/>
                </a:solidFill>
                <a:latin typeface="Arial Narrow" pitchFamily="34" charset="0"/>
              </a:rPr>
              <a:t>Acts 14:16-17</a:t>
            </a:r>
          </a:p>
        </p:txBody>
      </p:sp>
    </p:spTree>
    <p:extLst>
      <p:ext uri="{BB962C8B-B14F-4D97-AF65-F5344CB8AC3E}">
        <p14:creationId xmlns:p14="http://schemas.microsoft.com/office/powerpoint/2010/main" val="328994362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779930"/>
            <a:ext cx="8229600" cy="4401205"/>
          </a:xfrm>
          <a:prstGeom prst="rect">
            <a:avLst/>
          </a:prstGeom>
          <a:noFill/>
        </p:spPr>
        <p:txBody>
          <a:bodyPr wrap="square" rtlCol="0">
            <a:spAutoFit/>
          </a:bodyPr>
          <a:lstStyle/>
          <a:p>
            <a:pPr algn="just"/>
            <a:r>
              <a:rPr lang="en-US" sz="2800" b="1" dirty="0">
                <a:solidFill>
                  <a:prstClr val="white"/>
                </a:solidFill>
                <a:latin typeface="Arial Narrow" pitchFamily="34" charset="0"/>
              </a:rPr>
              <a:t>Pray, then, in this way: Our Father who is in heaven, Hallowed be Your name. Your kingdom come. Your will be done, On earth as it is in heaven. </a:t>
            </a:r>
            <a:r>
              <a:rPr lang="en-US" sz="2800" b="1" dirty="0" smtClean="0">
                <a:solidFill>
                  <a:schemeClr val="bg1"/>
                </a:solidFill>
                <a:latin typeface="Arial Narrow" pitchFamily="34" charset="0"/>
              </a:rPr>
              <a:t>Give </a:t>
            </a:r>
            <a:r>
              <a:rPr lang="en-US" sz="2800" b="1" dirty="0">
                <a:solidFill>
                  <a:schemeClr val="bg1"/>
                </a:solidFill>
                <a:latin typeface="Arial Narrow" pitchFamily="34" charset="0"/>
              </a:rPr>
              <a:t>us this day our daily bread. </a:t>
            </a:r>
            <a:r>
              <a:rPr lang="en-US" sz="2800" b="1" dirty="0">
                <a:solidFill>
                  <a:srgbClr val="FFFF00"/>
                </a:solidFill>
                <a:latin typeface="Arial Narrow" pitchFamily="34" charset="0"/>
              </a:rPr>
              <a:t>And forgive us our debts, as we also have forgiven our debtors</a:t>
            </a:r>
            <a:r>
              <a:rPr lang="en-US" sz="2800" b="1" dirty="0">
                <a:solidFill>
                  <a:prstClr val="white"/>
                </a:solidFill>
                <a:latin typeface="Arial Narrow" pitchFamily="34" charset="0"/>
              </a:rPr>
              <a:t>. And do not lead us into temptation, but deliver us from evil. [For Yours is the kingdom and the power and the glory forever. Amen.']  For if you forgive others for their transgressions, your heavenly Father will also forgive you. But if you do not forgive others, then your Father will not forgive your transgressions. </a:t>
            </a:r>
          </a:p>
        </p:txBody>
      </p:sp>
      <p:sp>
        <p:nvSpPr>
          <p:cNvPr id="5" name="TextBox 4"/>
          <p:cNvSpPr txBox="1"/>
          <p:nvPr/>
        </p:nvSpPr>
        <p:spPr>
          <a:xfrm>
            <a:off x="152400" y="207062"/>
            <a:ext cx="1997663" cy="523220"/>
          </a:xfrm>
          <a:prstGeom prst="rect">
            <a:avLst/>
          </a:prstGeom>
          <a:noFill/>
        </p:spPr>
        <p:txBody>
          <a:bodyPr wrap="none" rtlCol="0">
            <a:spAutoFit/>
          </a:bodyPr>
          <a:lstStyle/>
          <a:p>
            <a:r>
              <a:rPr lang="en-US" sz="2800" dirty="0" smtClean="0">
                <a:solidFill>
                  <a:prstClr val="white"/>
                </a:solidFill>
                <a:latin typeface="Arial Black" pitchFamily="34" charset="0"/>
              </a:rPr>
              <a:t>Mt.6:9-13</a:t>
            </a:r>
            <a:endParaRPr lang="en-US" sz="2800" dirty="0">
              <a:solidFill>
                <a:prstClr val="white"/>
              </a:solidFill>
              <a:latin typeface="Arial Black" pitchFamily="34" charset="0"/>
            </a:endParaRPr>
          </a:p>
        </p:txBody>
      </p:sp>
    </p:spTree>
    <p:extLst>
      <p:ext uri="{BB962C8B-B14F-4D97-AF65-F5344CB8AC3E}">
        <p14:creationId xmlns:p14="http://schemas.microsoft.com/office/powerpoint/2010/main" val="161963879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6654" y="609600"/>
            <a:ext cx="3429000"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3400" y="228600"/>
            <a:ext cx="6852327" cy="1200329"/>
          </a:xfrm>
          <a:prstGeom prst="rect">
            <a:avLst/>
          </a:prstGeom>
          <a:noFill/>
        </p:spPr>
        <p:txBody>
          <a:bodyPr wrap="square" lIns="91440" tIns="45720" rIns="91440" bIns="45720">
            <a:spAutoFit/>
          </a:bodyPr>
          <a:lstStyle/>
          <a:p>
            <a:pPr algn="ctr"/>
            <a:r>
              <a:rPr lang="en-U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rPr>
              <a:t>The Kind Of Prayer That Pleases God</a:t>
            </a:r>
            <a:endParaRPr lang="en-US" sz="36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endParaRPr>
          </a:p>
        </p:txBody>
      </p:sp>
      <p:sp>
        <p:nvSpPr>
          <p:cNvPr id="3" name="TextBox 2"/>
          <p:cNvSpPr txBox="1"/>
          <p:nvPr/>
        </p:nvSpPr>
        <p:spPr>
          <a:xfrm>
            <a:off x="704135" y="1479975"/>
            <a:ext cx="3886200" cy="830997"/>
          </a:xfrm>
          <a:prstGeom prst="rect">
            <a:avLst/>
          </a:prstGeom>
          <a:noFill/>
        </p:spPr>
        <p:txBody>
          <a:bodyPr wrap="square" rtlCol="0">
            <a:spAutoFit/>
          </a:bodyPr>
          <a:lstStyle/>
          <a:p>
            <a:pPr algn="ctr"/>
            <a:r>
              <a:rPr lang="en-US" sz="2400" b="1" dirty="0" smtClean="0">
                <a:solidFill>
                  <a:srgbClr val="FFFF66"/>
                </a:solidFill>
                <a:latin typeface="Arial Narrow" pitchFamily="34" charset="0"/>
              </a:rPr>
              <a:t>Forgive Us Our Debts As We Have Forgiven Our Debtors</a:t>
            </a:r>
            <a:endParaRPr lang="en-US" sz="2400" b="1" dirty="0">
              <a:solidFill>
                <a:srgbClr val="FFFF66"/>
              </a:solidFill>
              <a:latin typeface="Arial Narrow" pitchFamily="34" charset="0"/>
            </a:endParaRPr>
          </a:p>
        </p:txBody>
      </p:sp>
      <p:sp>
        <p:nvSpPr>
          <p:cNvPr id="4" name="TextBox 3"/>
          <p:cNvSpPr txBox="1"/>
          <p:nvPr/>
        </p:nvSpPr>
        <p:spPr>
          <a:xfrm>
            <a:off x="883491" y="2310972"/>
            <a:ext cx="3527504" cy="3416320"/>
          </a:xfrm>
          <a:prstGeom prst="rect">
            <a:avLst/>
          </a:prstGeom>
          <a:noFill/>
        </p:spPr>
        <p:txBody>
          <a:bodyPr wrap="none" rtlCol="0">
            <a:spAutoFit/>
          </a:bodyPr>
          <a:lstStyle/>
          <a:p>
            <a:pPr algn="ctr">
              <a:lnSpc>
                <a:spcPct val="150000"/>
              </a:lnSpc>
            </a:pPr>
            <a:r>
              <a:rPr lang="en-US" sz="2400" b="1" dirty="0" smtClean="0">
                <a:solidFill>
                  <a:prstClr val="white"/>
                </a:solidFill>
                <a:latin typeface="Arial Narrow" pitchFamily="34" charset="0"/>
              </a:rPr>
              <a:t>Lk.11:4 - forgive us our sins</a:t>
            </a:r>
          </a:p>
          <a:p>
            <a:pPr algn="ctr">
              <a:lnSpc>
                <a:spcPct val="150000"/>
              </a:lnSpc>
            </a:pPr>
            <a:r>
              <a:rPr lang="en-US" sz="2400" b="1" dirty="0" smtClean="0">
                <a:solidFill>
                  <a:prstClr val="white"/>
                </a:solidFill>
                <a:latin typeface="Arial Narrow" pitchFamily="34" charset="0"/>
              </a:rPr>
              <a:t>Rom.6:23</a:t>
            </a:r>
          </a:p>
          <a:p>
            <a:pPr algn="ctr">
              <a:lnSpc>
                <a:spcPct val="150000"/>
              </a:lnSpc>
            </a:pPr>
            <a:r>
              <a:rPr lang="en-US" sz="2400" b="1" dirty="0" smtClean="0">
                <a:solidFill>
                  <a:prstClr val="white"/>
                </a:solidFill>
                <a:latin typeface="Arial Narrow" pitchFamily="34" charset="0"/>
              </a:rPr>
              <a:t>1Cor.15:57  /  Eph.1:7</a:t>
            </a:r>
            <a:endParaRPr lang="en-US" sz="2400" b="1" dirty="0" smtClean="0">
              <a:solidFill>
                <a:prstClr val="white"/>
              </a:solidFill>
              <a:latin typeface="Arial Narrow" pitchFamily="34" charset="0"/>
            </a:endParaRPr>
          </a:p>
          <a:p>
            <a:pPr algn="ctr">
              <a:lnSpc>
                <a:spcPct val="150000"/>
              </a:lnSpc>
            </a:pPr>
            <a:r>
              <a:rPr lang="en-US" sz="2400" b="1" dirty="0" smtClean="0">
                <a:solidFill>
                  <a:prstClr val="white"/>
                </a:solidFill>
                <a:latin typeface="Arial Narrow" pitchFamily="34" charset="0"/>
              </a:rPr>
              <a:t>Lk.6:36-37</a:t>
            </a:r>
            <a:endParaRPr lang="en-US" sz="2400" b="1" dirty="0" smtClean="0">
              <a:solidFill>
                <a:prstClr val="white"/>
              </a:solidFill>
              <a:latin typeface="Arial Narrow" pitchFamily="34" charset="0"/>
            </a:endParaRPr>
          </a:p>
          <a:p>
            <a:pPr algn="ctr">
              <a:lnSpc>
                <a:spcPct val="150000"/>
              </a:lnSpc>
            </a:pPr>
            <a:r>
              <a:rPr lang="en-US" sz="2400" b="1" dirty="0" smtClean="0">
                <a:solidFill>
                  <a:prstClr val="white"/>
                </a:solidFill>
                <a:latin typeface="Arial Narrow" pitchFamily="34" charset="0"/>
              </a:rPr>
              <a:t>Rom.1:31 - unmerciful</a:t>
            </a:r>
          </a:p>
          <a:p>
            <a:pPr algn="ctr">
              <a:lnSpc>
                <a:spcPct val="150000"/>
              </a:lnSpc>
            </a:pPr>
            <a:r>
              <a:rPr lang="en-US" sz="2400" b="1" dirty="0" smtClean="0">
                <a:solidFill>
                  <a:prstClr val="white"/>
                </a:solidFill>
                <a:latin typeface="Arial Narrow" pitchFamily="34" charset="0"/>
              </a:rPr>
              <a:t>2Tim.3:3 - irreconcilable</a:t>
            </a:r>
          </a:p>
        </p:txBody>
      </p:sp>
      <p:sp>
        <p:nvSpPr>
          <p:cNvPr id="6" name="TextBox 5"/>
          <p:cNvSpPr txBox="1"/>
          <p:nvPr/>
        </p:nvSpPr>
        <p:spPr>
          <a:xfrm>
            <a:off x="6107050" y="3492285"/>
            <a:ext cx="1561646" cy="1200329"/>
          </a:xfrm>
          <a:prstGeom prst="rect">
            <a:avLst/>
          </a:prstGeom>
          <a:noFill/>
          <a:ln w="38100">
            <a:solidFill>
              <a:schemeClr val="bg1"/>
            </a:solidFill>
          </a:ln>
        </p:spPr>
        <p:txBody>
          <a:bodyPr wrap="none" rtlCol="0">
            <a:spAutoFit/>
          </a:bodyPr>
          <a:lstStyle/>
          <a:p>
            <a:pPr algn="ctr">
              <a:lnSpc>
                <a:spcPct val="150000"/>
              </a:lnSpc>
            </a:pPr>
            <a:r>
              <a:rPr lang="en-US" sz="2400" b="1" dirty="0" smtClean="0">
                <a:solidFill>
                  <a:srgbClr val="FFFF66"/>
                </a:solidFill>
                <a:latin typeface="Arial Narrow" pitchFamily="34" charset="0"/>
              </a:rPr>
              <a:t>Mt.6:14-15</a:t>
            </a:r>
          </a:p>
          <a:p>
            <a:pPr algn="ctr">
              <a:lnSpc>
                <a:spcPct val="150000"/>
              </a:lnSpc>
            </a:pPr>
            <a:r>
              <a:rPr lang="en-US" sz="2400" b="1" dirty="0" smtClean="0">
                <a:solidFill>
                  <a:srgbClr val="FFFF66"/>
                </a:solidFill>
                <a:latin typeface="Arial Narrow" pitchFamily="34" charset="0"/>
              </a:rPr>
              <a:t>Mt.18:21-35</a:t>
            </a:r>
            <a:endParaRPr lang="en-US" sz="2400" b="1" dirty="0">
              <a:solidFill>
                <a:srgbClr val="FFFF66"/>
              </a:solidFill>
              <a:latin typeface="Arial Narrow" pitchFamily="34" charset="0"/>
            </a:endParaRPr>
          </a:p>
        </p:txBody>
      </p:sp>
    </p:spTree>
    <p:extLst>
      <p:ext uri="{BB962C8B-B14F-4D97-AF65-F5344CB8AC3E}">
        <p14:creationId xmlns:p14="http://schemas.microsoft.com/office/powerpoint/2010/main" val="245391963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heel(1)">
                                      <p:cBhvr>
                                        <p:cTn id="4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779930"/>
            <a:ext cx="8229600" cy="4401205"/>
          </a:xfrm>
          <a:prstGeom prst="rect">
            <a:avLst/>
          </a:prstGeom>
          <a:noFill/>
        </p:spPr>
        <p:txBody>
          <a:bodyPr wrap="square" rtlCol="0">
            <a:spAutoFit/>
          </a:bodyPr>
          <a:lstStyle/>
          <a:p>
            <a:pPr algn="just"/>
            <a:r>
              <a:rPr lang="en-US" sz="2800" b="1" dirty="0">
                <a:solidFill>
                  <a:prstClr val="white"/>
                </a:solidFill>
                <a:latin typeface="Arial Narrow" pitchFamily="34" charset="0"/>
              </a:rPr>
              <a:t>Pray, then, in this way: Our Father who is in heaven, Hallowed be Your name. Your kingdom come. Your will be done, On earth as it is in heaven. </a:t>
            </a:r>
            <a:r>
              <a:rPr lang="en-US" sz="2800" b="1" dirty="0" smtClean="0">
                <a:solidFill>
                  <a:prstClr val="white"/>
                </a:solidFill>
                <a:latin typeface="Arial Narrow" pitchFamily="34" charset="0"/>
              </a:rPr>
              <a:t>Give </a:t>
            </a:r>
            <a:r>
              <a:rPr lang="en-US" sz="2800" b="1" dirty="0">
                <a:solidFill>
                  <a:prstClr val="white"/>
                </a:solidFill>
                <a:latin typeface="Arial Narrow" pitchFamily="34" charset="0"/>
              </a:rPr>
              <a:t>us this day our daily bread</a:t>
            </a:r>
            <a:r>
              <a:rPr lang="en-US" sz="2800" b="1" dirty="0">
                <a:solidFill>
                  <a:schemeClr val="bg1"/>
                </a:solidFill>
                <a:latin typeface="Arial Narrow" pitchFamily="34" charset="0"/>
              </a:rPr>
              <a:t>. And forgive us our debts, as we also have forgiven our debtors. </a:t>
            </a:r>
            <a:r>
              <a:rPr lang="en-US" sz="2800" b="1" dirty="0">
                <a:solidFill>
                  <a:srgbClr val="FFFF00"/>
                </a:solidFill>
                <a:latin typeface="Arial Narrow" pitchFamily="34" charset="0"/>
              </a:rPr>
              <a:t>And do not lead us into temptation, but deliver us from evil. </a:t>
            </a:r>
            <a:r>
              <a:rPr lang="en-US" sz="2800" b="1" dirty="0">
                <a:solidFill>
                  <a:prstClr val="white"/>
                </a:solidFill>
                <a:latin typeface="Arial Narrow" pitchFamily="34" charset="0"/>
              </a:rPr>
              <a:t>[For Yours is the kingdom and the power and the glory forever. Amen.']  For if you forgive others for their transgressions, your heavenly Father will also forgive you. But if you do not forgive others, then your Father will not forgive your transgressions. </a:t>
            </a:r>
          </a:p>
        </p:txBody>
      </p:sp>
      <p:sp>
        <p:nvSpPr>
          <p:cNvPr id="5" name="TextBox 4"/>
          <p:cNvSpPr txBox="1"/>
          <p:nvPr/>
        </p:nvSpPr>
        <p:spPr>
          <a:xfrm>
            <a:off x="152400" y="207062"/>
            <a:ext cx="1997663" cy="523220"/>
          </a:xfrm>
          <a:prstGeom prst="rect">
            <a:avLst/>
          </a:prstGeom>
          <a:noFill/>
        </p:spPr>
        <p:txBody>
          <a:bodyPr wrap="none" rtlCol="0">
            <a:spAutoFit/>
          </a:bodyPr>
          <a:lstStyle/>
          <a:p>
            <a:r>
              <a:rPr lang="en-US" sz="2800" dirty="0" smtClean="0">
                <a:solidFill>
                  <a:prstClr val="white"/>
                </a:solidFill>
                <a:latin typeface="Arial Black" pitchFamily="34" charset="0"/>
              </a:rPr>
              <a:t>Mt.6:9-13</a:t>
            </a:r>
            <a:endParaRPr lang="en-US" sz="2800" dirty="0">
              <a:solidFill>
                <a:prstClr val="white"/>
              </a:solidFill>
              <a:latin typeface="Arial Black" pitchFamily="34" charset="0"/>
            </a:endParaRPr>
          </a:p>
        </p:txBody>
      </p:sp>
    </p:spTree>
    <p:extLst>
      <p:ext uri="{BB962C8B-B14F-4D97-AF65-F5344CB8AC3E}">
        <p14:creationId xmlns:p14="http://schemas.microsoft.com/office/powerpoint/2010/main" val="150841898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6654" y="609600"/>
            <a:ext cx="3429000"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3400" y="228600"/>
            <a:ext cx="6852327" cy="1200329"/>
          </a:xfrm>
          <a:prstGeom prst="rect">
            <a:avLst/>
          </a:prstGeom>
          <a:noFill/>
        </p:spPr>
        <p:txBody>
          <a:bodyPr wrap="square" lIns="91440" tIns="45720" rIns="91440" bIns="45720">
            <a:spAutoFit/>
          </a:bodyPr>
          <a:lstStyle/>
          <a:p>
            <a:pPr algn="ctr"/>
            <a:r>
              <a:rPr lang="en-U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rPr>
              <a:t>The Kind Of Prayer That Pleases God</a:t>
            </a:r>
            <a:endParaRPr lang="en-US" sz="36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endParaRPr>
          </a:p>
        </p:txBody>
      </p:sp>
      <p:sp>
        <p:nvSpPr>
          <p:cNvPr id="3" name="TextBox 2"/>
          <p:cNvSpPr txBox="1"/>
          <p:nvPr/>
        </p:nvSpPr>
        <p:spPr>
          <a:xfrm>
            <a:off x="304800" y="1428929"/>
            <a:ext cx="4648200" cy="830997"/>
          </a:xfrm>
          <a:prstGeom prst="rect">
            <a:avLst/>
          </a:prstGeom>
          <a:noFill/>
        </p:spPr>
        <p:txBody>
          <a:bodyPr wrap="square" rtlCol="0">
            <a:spAutoFit/>
          </a:bodyPr>
          <a:lstStyle/>
          <a:p>
            <a:pPr algn="ctr"/>
            <a:r>
              <a:rPr lang="en-US" sz="2400" b="1" dirty="0" smtClean="0">
                <a:solidFill>
                  <a:srgbClr val="FFFF66"/>
                </a:solidFill>
                <a:latin typeface="Arial Narrow" pitchFamily="34" charset="0"/>
              </a:rPr>
              <a:t>And Do Not Lead Us Into Temptation But Deliver Us From Evil</a:t>
            </a:r>
            <a:endParaRPr lang="en-US" sz="2400" b="1" dirty="0">
              <a:solidFill>
                <a:srgbClr val="FFFF66"/>
              </a:solidFill>
              <a:latin typeface="Arial Narrow" pitchFamily="34" charset="0"/>
            </a:endParaRPr>
          </a:p>
        </p:txBody>
      </p:sp>
      <p:sp>
        <p:nvSpPr>
          <p:cNvPr id="4" name="TextBox 3"/>
          <p:cNvSpPr txBox="1"/>
          <p:nvPr/>
        </p:nvSpPr>
        <p:spPr>
          <a:xfrm>
            <a:off x="2125311" y="2057400"/>
            <a:ext cx="1043876" cy="575799"/>
          </a:xfrm>
          <a:prstGeom prst="rect">
            <a:avLst/>
          </a:prstGeom>
          <a:noFill/>
        </p:spPr>
        <p:txBody>
          <a:bodyPr wrap="none" rtlCol="0">
            <a:spAutoFit/>
          </a:bodyPr>
          <a:lstStyle/>
          <a:p>
            <a:pPr algn="ctr">
              <a:lnSpc>
                <a:spcPct val="150000"/>
              </a:lnSpc>
            </a:pPr>
            <a:r>
              <a:rPr lang="en-US" sz="2400" b="1" dirty="0" smtClean="0">
                <a:solidFill>
                  <a:prstClr val="white"/>
                </a:solidFill>
                <a:latin typeface="Arial Narrow" pitchFamily="34" charset="0"/>
              </a:rPr>
              <a:t>Js.1:13</a:t>
            </a:r>
            <a:endParaRPr lang="en-US" sz="2400" b="1" dirty="0" smtClean="0">
              <a:solidFill>
                <a:prstClr val="white"/>
              </a:solidFill>
              <a:latin typeface="Arial Narrow" pitchFamily="34" charset="0"/>
            </a:endParaRPr>
          </a:p>
        </p:txBody>
      </p:sp>
      <p:sp>
        <p:nvSpPr>
          <p:cNvPr id="6" name="TextBox 5"/>
          <p:cNvSpPr txBox="1"/>
          <p:nvPr/>
        </p:nvSpPr>
        <p:spPr>
          <a:xfrm>
            <a:off x="6172200" y="3442394"/>
            <a:ext cx="1619353" cy="1200329"/>
          </a:xfrm>
          <a:prstGeom prst="rect">
            <a:avLst/>
          </a:prstGeom>
          <a:noFill/>
        </p:spPr>
        <p:txBody>
          <a:bodyPr wrap="none" rtlCol="0">
            <a:spAutoFit/>
          </a:bodyPr>
          <a:lstStyle/>
          <a:p>
            <a:pPr algn="ctr">
              <a:lnSpc>
                <a:spcPct val="150000"/>
              </a:lnSpc>
            </a:pPr>
            <a:r>
              <a:rPr lang="en-US" sz="2400" b="1" dirty="0" smtClean="0">
                <a:solidFill>
                  <a:prstClr val="white"/>
                </a:solidFill>
                <a:latin typeface="Arial Narrow" pitchFamily="34" charset="0"/>
              </a:rPr>
              <a:t>Mt.26:41</a:t>
            </a:r>
            <a:endParaRPr lang="en-US" sz="2400" b="1" dirty="0" smtClean="0">
              <a:solidFill>
                <a:prstClr val="white"/>
              </a:solidFill>
              <a:latin typeface="Arial Narrow" pitchFamily="34" charset="0"/>
            </a:endParaRPr>
          </a:p>
          <a:p>
            <a:pPr algn="ctr">
              <a:lnSpc>
                <a:spcPct val="150000"/>
              </a:lnSpc>
            </a:pPr>
            <a:r>
              <a:rPr lang="en-US" sz="2400" b="1" dirty="0" smtClean="0">
                <a:solidFill>
                  <a:prstClr val="white"/>
                </a:solidFill>
                <a:latin typeface="Arial Narrow" pitchFamily="34" charset="0"/>
              </a:rPr>
              <a:t>Mt.13:19, 38</a:t>
            </a:r>
          </a:p>
        </p:txBody>
      </p:sp>
      <p:sp>
        <p:nvSpPr>
          <p:cNvPr id="7" name="TextBox 6"/>
          <p:cNvSpPr txBox="1"/>
          <p:nvPr/>
        </p:nvSpPr>
        <p:spPr>
          <a:xfrm>
            <a:off x="291501" y="3833528"/>
            <a:ext cx="4752648" cy="2308324"/>
          </a:xfrm>
          <a:prstGeom prst="rect">
            <a:avLst/>
          </a:prstGeom>
          <a:noFill/>
        </p:spPr>
        <p:txBody>
          <a:bodyPr wrap="none" rtlCol="0">
            <a:spAutoFit/>
          </a:bodyPr>
          <a:lstStyle/>
          <a:p>
            <a:pPr algn="ctr">
              <a:lnSpc>
                <a:spcPct val="150000"/>
              </a:lnSpc>
            </a:pPr>
            <a:r>
              <a:rPr lang="en-US" sz="2400" b="1" dirty="0" smtClean="0">
                <a:solidFill>
                  <a:prstClr val="white"/>
                </a:solidFill>
                <a:latin typeface="Arial Narrow" pitchFamily="34" charset="0"/>
              </a:rPr>
              <a:t>Mt.4:4</a:t>
            </a:r>
            <a:endParaRPr lang="en-US" sz="2400" b="1" dirty="0" smtClean="0">
              <a:solidFill>
                <a:prstClr val="white"/>
              </a:solidFill>
              <a:latin typeface="Arial Narrow" pitchFamily="34" charset="0"/>
            </a:endParaRPr>
          </a:p>
          <a:p>
            <a:pPr algn="ctr">
              <a:lnSpc>
                <a:spcPct val="150000"/>
              </a:lnSpc>
            </a:pPr>
            <a:r>
              <a:rPr lang="en-US" sz="2400" b="1" dirty="0" smtClean="0">
                <a:solidFill>
                  <a:prstClr val="white"/>
                </a:solidFill>
                <a:latin typeface="Arial Narrow" pitchFamily="34" charset="0"/>
              </a:rPr>
              <a:t>Heb.12:4-13  /  1Pet.1:6-9</a:t>
            </a:r>
          </a:p>
          <a:p>
            <a:pPr algn="ctr">
              <a:lnSpc>
                <a:spcPct val="150000"/>
              </a:lnSpc>
            </a:pPr>
            <a:r>
              <a:rPr lang="en-US" sz="2400" b="1" dirty="0" smtClean="0">
                <a:solidFill>
                  <a:prstClr val="white"/>
                </a:solidFill>
                <a:latin typeface="Arial Narrow" pitchFamily="34" charset="0"/>
              </a:rPr>
              <a:t>1Cor.10:13  /  Heb.13:5  /  2Tim.4:16-18</a:t>
            </a:r>
          </a:p>
          <a:p>
            <a:pPr algn="ctr">
              <a:lnSpc>
                <a:spcPct val="150000"/>
              </a:lnSpc>
            </a:pPr>
            <a:r>
              <a:rPr lang="en-US" sz="2400" b="1" dirty="0" smtClean="0">
                <a:solidFill>
                  <a:prstClr val="white"/>
                </a:solidFill>
                <a:latin typeface="Arial Narrow" pitchFamily="34" charset="0"/>
              </a:rPr>
              <a:t>Lk.18:31-33  /  Acts 2:31  /  </a:t>
            </a:r>
            <a:r>
              <a:rPr lang="en-US" sz="2400" b="1" dirty="0" smtClean="0">
                <a:solidFill>
                  <a:prstClr val="white"/>
                </a:solidFill>
                <a:latin typeface="Arial Narrow" pitchFamily="34" charset="0"/>
              </a:rPr>
              <a:t>1Pet.2:23</a:t>
            </a:r>
            <a:endParaRPr lang="en-US" sz="2400" b="1" dirty="0" smtClean="0">
              <a:solidFill>
                <a:prstClr val="white"/>
              </a:solidFill>
              <a:latin typeface="Arial Narrow" pitchFamily="34" charset="0"/>
            </a:endParaRPr>
          </a:p>
        </p:txBody>
      </p:sp>
      <p:sp>
        <p:nvSpPr>
          <p:cNvPr id="5" name="TextBox 4"/>
          <p:cNvSpPr txBox="1"/>
          <p:nvPr/>
        </p:nvSpPr>
        <p:spPr>
          <a:xfrm>
            <a:off x="303125" y="2633199"/>
            <a:ext cx="4763529" cy="1200329"/>
          </a:xfrm>
          <a:prstGeom prst="rect">
            <a:avLst/>
          </a:prstGeom>
          <a:noFill/>
        </p:spPr>
        <p:txBody>
          <a:bodyPr wrap="square" rtlCol="0">
            <a:spAutoFit/>
          </a:bodyPr>
          <a:lstStyle/>
          <a:p>
            <a:r>
              <a:rPr lang="en-US" sz="2400" b="1" u="sng" dirty="0" smtClean="0">
                <a:solidFill>
                  <a:srgbClr val="FFFF66"/>
                </a:solidFill>
                <a:latin typeface="Arial Narrow" pitchFamily="34" charset="0"/>
              </a:rPr>
              <a:t>Thayer’s</a:t>
            </a:r>
            <a:r>
              <a:rPr lang="en-US" sz="2400" b="1" dirty="0" smtClean="0">
                <a:solidFill>
                  <a:srgbClr val="FFFF66"/>
                </a:solidFill>
                <a:latin typeface="Arial Narrow" pitchFamily="34" charset="0"/>
              </a:rPr>
              <a:t> </a:t>
            </a:r>
            <a:r>
              <a:rPr lang="en-US" sz="2400" b="1" dirty="0" smtClean="0">
                <a:solidFill>
                  <a:schemeClr val="bg1"/>
                </a:solidFill>
                <a:latin typeface="Arial Narrow" pitchFamily="34" charset="0"/>
              </a:rPr>
              <a:t>- adversity, affliction, trouble sent by God and serving to test or prove one’s faith, holiness, character</a:t>
            </a:r>
            <a:endParaRPr lang="en-US" sz="2400" b="1" dirty="0">
              <a:solidFill>
                <a:schemeClr val="bg1"/>
              </a:solidFill>
              <a:latin typeface="Arial Narrow" pitchFamily="34" charset="0"/>
            </a:endParaRPr>
          </a:p>
        </p:txBody>
      </p:sp>
    </p:spTree>
    <p:extLst>
      <p:ext uri="{BB962C8B-B14F-4D97-AF65-F5344CB8AC3E}">
        <p14:creationId xmlns:p14="http://schemas.microsoft.com/office/powerpoint/2010/main" val="35769176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p:cTn id="19"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anim calcmode="lin" valueType="num">
                                      <p:cBhvr>
                                        <p:cTn id="26"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27"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28" dur="1000"/>
                                        <p:tgtEl>
                                          <p:spTgt spid="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 calcmode="lin" valueType="num">
                                      <p:cBhvr>
                                        <p:cTn id="33" dur="1000" fill="hold"/>
                                        <p:tgtEl>
                                          <p:spTgt spid="7">
                                            <p:txEl>
                                              <p:pRg st="2" end="2"/>
                                            </p:txEl>
                                          </p:spTgt>
                                        </p:tgtEl>
                                        <p:attrNameLst>
                                          <p:attrName>ppt_w</p:attrName>
                                        </p:attrNameLst>
                                      </p:cBhvr>
                                      <p:tavLst>
                                        <p:tav tm="0">
                                          <p:val>
                                            <p:strVal val="#ppt_w*0.70"/>
                                          </p:val>
                                        </p:tav>
                                        <p:tav tm="100000">
                                          <p:val>
                                            <p:strVal val="#ppt_w"/>
                                          </p:val>
                                        </p:tav>
                                      </p:tavLst>
                                    </p:anim>
                                    <p:anim calcmode="lin" valueType="num">
                                      <p:cBhvr>
                                        <p:cTn id="34" dur="1000" fill="hold"/>
                                        <p:tgtEl>
                                          <p:spTgt spid="7">
                                            <p:txEl>
                                              <p:pRg st="2" end="2"/>
                                            </p:txEl>
                                          </p:spTgt>
                                        </p:tgtEl>
                                        <p:attrNameLst>
                                          <p:attrName>ppt_h</p:attrName>
                                        </p:attrNameLst>
                                      </p:cBhvr>
                                      <p:tavLst>
                                        <p:tav tm="0">
                                          <p:val>
                                            <p:strVal val="#ppt_h"/>
                                          </p:val>
                                        </p:tav>
                                        <p:tav tm="100000">
                                          <p:val>
                                            <p:strVal val="#ppt_h"/>
                                          </p:val>
                                        </p:tav>
                                      </p:tavLst>
                                    </p:anim>
                                    <p:animEffect transition="in" filter="fade">
                                      <p:cBhvr>
                                        <p:cTn id="35" dur="1000"/>
                                        <p:tgtEl>
                                          <p:spTgt spid="7">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nodeType="clickEffect">
                                  <p:stCondLst>
                                    <p:cond delay="0"/>
                                  </p:stCondLst>
                                  <p:childTnLst>
                                    <p:set>
                                      <p:cBhvr>
                                        <p:cTn id="39" dur="1" fill="hold">
                                          <p:stCondLst>
                                            <p:cond delay="0"/>
                                          </p:stCondLst>
                                        </p:cTn>
                                        <p:tgtEl>
                                          <p:spTgt spid="7">
                                            <p:txEl>
                                              <p:pRg st="3" end="3"/>
                                            </p:txEl>
                                          </p:spTgt>
                                        </p:tgtEl>
                                        <p:attrNameLst>
                                          <p:attrName>style.visibility</p:attrName>
                                        </p:attrNameLst>
                                      </p:cBhvr>
                                      <p:to>
                                        <p:strVal val="visible"/>
                                      </p:to>
                                    </p:set>
                                    <p:anim calcmode="lin" valueType="num">
                                      <p:cBhvr>
                                        <p:cTn id="40" dur="1000" fill="hold"/>
                                        <p:tgtEl>
                                          <p:spTgt spid="7">
                                            <p:txEl>
                                              <p:pRg st="3" end="3"/>
                                            </p:txEl>
                                          </p:spTgt>
                                        </p:tgtEl>
                                        <p:attrNameLst>
                                          <p:attrName>ppt_w</p:attrName>
                                        </p:attrNameLst>
                                      </p:cBhvr>
                                      <p:tavLst>
                                        <p:tav tm="0">
                                          <p:val>
                                            <p:strVal val="#ppt_w*0.70"/>
                                          </p:val>
                                        </p:tav>
                                        <p:tav tm="100000">
                                          <p:val>
                                            <p:strVal val="#ppt_w"/>
                                          </p:val>
                                        </p:tav>
                                      </p:tavLst>
                                    </p:anim>
                                    <p:anim calcmode="lin" valueType="num">
                                      <p:cBhvr>
                                        <p:cTn id="41" dur="1000" fill="hold"/>
                                        <p:tgtEl>
                                          <p:spTgt spid="7">
                                            <p:txEl>
                                              <p:pRg st="3" end="3"/>
                                            </p:txEl>
                                          </p:spTgt>
                                        </p:tgtEl>
                                        <p:attrNameLst>
                                          <p:attrName>ppt_h</p:attrName>
                                        </p:attrNameLst>
                                      </p:cBhvr>
                                      <p:tavLst>
                                        <p:tav tm="0">
                                          <p:val>
                                            <p:strVal val="#ppt_h"/>
                                          </p:val>
                                        </p:tav>
                                        <p:tav tm="100000">
                                          <p:val>
                                            <p:strVal val="#ppt_h"/>
                                          </p:val>
                                        </p:tav>
                                      </p:tavLst>
                                    </p:anim>
                                    <p:animEffect transition="in" filter="fade">
                                      <p:cBhvr>
                                        <p:cTn id="42" dur="1000"/>
                                        <p:tgtEl>
                                          <p:spTgt spid="7">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 calcmode="lin" valueType="num">
                                      <p:cBhvr>
                                        <p:cTn id="4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4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49" dur="1000"/>
                                        <p:tgtEl>
                                          <p:spTgt spid="6">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nodeType="clickEffect">
                                  <p:stCondLst>
                                    <p:cond delay="0"/>
                                  </p:stCondLst>
                                  <p:childTnLst>
                                    <p:set>
                                      <p:cBhvr>
                                        <p:cTn id="53" dur="1" fill="hold">
                                          <p:stCondLst>
                                            <p:cond delay="0"/>
                                          </p:stCondLst>
                                        </p:cTn>
                                        <p:tgtEl>
                                          <p:spTgt spid="6">
                                            <p:txEl>
                                              <p:pRg st="1" end="1"/>
                                            </p:txEl>
                                          </p:spTgt>
                                        </p:tgtEl>
                                        <p:attrNameLst>
                                          <p:attrName>style.visibility</p:attrName>
                                        </p:attrNameLst>
                                      </p:cBhvr>
                                      <p:to>
                                        <p:strVal val="visible"/>
                                      </p:to>
                                    </p:set>
                                    <p:anim calcmode="lin" valueType="num">
                                      <p:cBhvr>
                                        <p:cTn id="54"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55"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56"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779930"/>
            <a:ext cx="8229600" cy="4401205"/>
          </a:xfrm>
          <a:prstGeom prst="rect">
            <a:avLst/>
          </a:prstGeom>
          <a:noFill/>
        </p:spPr>
        <p:txBody>
          <a:bodyPr wrap="square" rtlCol="0">
            <a:spAutoFit/>
          </a:bodyPr>
          <a:lstStyle/>
          <a:p>
            <a:pPr algn="just"/>
            <a:r>
              <a:rPr lang="en-US" sz="2800" b="1" dirty="0">
                <a:solidFill>
                  <a:prstClr val="white"/>
                </a:solidFill>
                <a:latin typeface="Arial Narrow" pitchFamily="34" charset="0"/>
              </a:rPr>
              <a:t>Pray, then, in this way: Our Father who is in heaven, Hallowed be Your name. Your kingdom come. Your will be done, On earth as it is in heaven. </a:t>
            </a:r>
            <a:r>
              <a:rPr lang="en-US" sz="2800" b="1" dirty="0" smtClean="0">
                <a:solidFill>
                  <a:prstClr val="white"/>
                </a:solidFill>
                <a:latin typeface="Arial Narrow" pitchFamily="34" charset="0"/>
              </a:rPr>
              <a:t>Give </a:t>
            </a:r>
            <a:r>
              <a:rPr lang="en-US" sz="2800" b="1" dirty="0">
                <a:solidFill>
                  <a:prstClr val="white"/>
                </a:solidFill>
                <a:latin typeface="Arial Narrow" pitchFamily="34" charset="0"/>
              </a:rPr>
              <a:t>us this day our daily bread. And forgive us our debts, as we also have forgiven our debtors. </a:t>
            </a:r>
            <a:r>
              <a:rPr lang="en-US" sz="2800" b="1" dirty="0">
                <a:solidFill>
                  <a:schemeClr val="bg1"/>
                </a:solidFill>
                <a:latin typeface="Arial Narrow" pitchFamily="34" charset="0"/>
              </a:rPr>
              <a:t>And do not lead us into temptation, but deliver us from evil.</a:t>
            </a:r>
            <a:r>
              <a:rPr lang="en-US" sz="2800" b="1" dirty="0">
                <a:solidFill>
                  <a:srgbClr val="FFFF00"/>
                </a:solidFill>
                <a:latin typeface="Arial Narrow" pitchFamily="34" charset="0"/>
              </a:rPr>
              <a:t> [For Yours is the kingdom and the power and the glory forever. Amen</a:t>
            </a:r>
            <a:r>
              <a:rPr lang="en-US" sz="2800" b="1" dirty="0" smtClean="0">
                <a:solidFill>
                  <a:srgbClr val="FFFF00"/>
                </a:solidFill>
                <a:latin typeface="Arial Narrow" pitchFamily="34" charset="0"/>
              </a:rPr>
              <a:t>.]</a:t>
            </a:r>
            <a:r>
              <a:rPr lang="en-US" sz="2800" b="1" dirty="0" smtClean="0">
                <a:solidFill>
                  <a:prstClr val="white"/>
                </a:solidFill>
                <a:latin typeface="Arial Narrow" pitchFamily="34" charset="0"/>
              </a:rPr>
              <a:t>  </a:t>
            </a:r>
            <a:r>
              <a:rPr lang="en-US" sz="2800" b="1" dirty="0">
                <a:solidFill>
                  <a:prstClr val="white"/>
                </a:solidFill>
                <a:latin typeface="Arial Narrow" pitchFamily="34" charset="0"/>
              </a:rPr>
              <a:t>For if you forgive others for their transgressions, your heavenly Father will also forgive you. But if you do not forgive others, then your Father will not forgive your transgressions. </a:t>
            </a:r>
          </a:p>
        </p:txBody>
      </p:sp>
      <p:sp>
        <p:nvSpPr>
          <p:cNvPr id="5" name="TextBox 4"/>
          <p:cNvSpPr txBox="1"/>
          <p:nvPr/>
        </p:nvSpPr>
        <p:spPr>
          <a:xfrm>
            <a:off x="152400" y="207062"/>
            <a:ext cx="1997663" cy="523220"/>
          </a:xfrm>
          <a:prstGeom prst="rect">
            <a:avLst/>
          </a:prstGeom>
          <a:noFill/>
        </p:spPr>
        <p:txBody>
          <a:bodyPr wrap="none" rtlCol="0">
            <a:spAutoFit/>
          </a:bodyPr>
          <a:lstStyle/>
          <a:p>
            <a:r>
              <a:rPr lang="en-US" sz="2800" dirty="0" smtClean="0">
                <a:solidFill>
                  <a:prstClr val="white"/>
                </a:solidFill>
                <a:latin typeface="Arial Black" pitchFamily="34" charset="0"/>
              </a:rPr>
              <a:t>Mt.6:9-13</a:t>
            </a:r>
            <a:endParaRPr lang="en-US" sz="2800" dirty="0">
              <a:solidFill>
                <a:prstClr val="white"/>
              </a:solidFill>
              <a:latin typeface="Arial Black" pitchFamily="34" charset="0"/>
            </a:endParaRPr>
          </a:p>
        </p:txBody>
      </p:sp>
    </p:spTree>
    <p:extLst>
      <p:ext uri="{BB962C8B-B14F-4D97-AF65-F5344CB8AC3E}">
        <p14:creationId xmlns:p14="http://schemas.microsoft.com/office/powerpoint/2010/main" val="18312772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2844" y="990600"/>
            <a:ext cx="5127356" cy="3000821"/>
          </a:xfrm>
          <a:prstGeom prst="rect">
            <a:avLst/>
          </a:prstGeom>
          <a:noFill/>
        </p:spPr>
        <p:txBody>
          <a:bodyPr wrap="square" rtlCol="0">
            <a:spAutoFit/>
          </a:bodyPr>
          <a:lstStyle/>
          <a:p>
            <a:pPr marL="514350" indent="-514350" algn="just">
              <a:buAutoNum type="arabicPeriod"/>
            </a:pPr>
            <a:r>
              <a:rPr lang="en-US" sz="2800" b="1" dirty="0" smtClean="0">
                <a:solidFill>
                  <a:prstClr val="white"/>
                </a:solidFill>
                <a:latin typeface="Arial Narrow" pitchFamily="34" charset="0"/>
              </a:rPr>
              <a:t>Rules with power, wisdom, righteousness, love, mercy</a:t>
            </a:r>
          </a:p>
          <a:p>
            <a:pPr marL="514350" indent="-514350" algn="just">
              <a:buAutoNum type="arabicPeriod"/>
            </a:pPr>
            <a:endParaRPr lang="en-US" sz="1050" b="1" dirty="0" smtClean="0">
              <a:solidFill>
                <a:prstClr val="white"/>
              </a:solidFill>
              <a:latin typeface="Arial Narrow" pitchFamily="34" charset="0"/>
            </a:endParaRPr>
          </a:p>
          <a:p>
            <a:pPr marL="514350" indent="-514350" algn="just">
              <a:buAutoNum type="arabicPeriod"/>
            </a:pPr>
            <a:r>
              <a:rPr lang="en-US" sz="2800" b="1" dirty="0" smtClean="0">
                <a:solidFill>
                  <a:prstClr val="white"/>
                </a:solidFill>
                <a:latin typeface="Arial Narrow" pitchFamily="34" charset="0"/>
              </a:rPr>
              <a:t>Doesn’t ignore our needs; listens, cares, comes to our aid</a:t>
            </a:r>
          </a:p>
          <a:p>
            <a:pPr marL="514350" indent="-514350" algn="just">
              <a:buAutoNum type="arabicPeriod"/>
            </a:pPr>
            <a:endParaRPr lang="en-US" sz="1050" b="1" dirty="0" smtClean="0">
              <a:solidFill>
                <a:prstClr val="white"/>
              </a:solidFill>
              <a:latin typeface="Arial Narrow" pitchFamily="34" charset="0"/>
            </a:endParaRPr>
          </a:p>
          <a:p>
            <a:pPr marL="514350" indent="-514350" algn="just">
              <a:buAutoNum type="arabicPeriod"/>
            </a:pPr>
            <a:r>
              <a:rPr lang="en-US" sz="2800" b="1" dirty="0" smtClean="0">
                <a:solidFill>
                  <a:prstClr val="white"/>
                </a:solidFill>
                <a:latin typeface="Arial Narrow" pitchFamily="34" charset="0"/>
              </a:rPr>
              <a:t>Is worthy of our adoration, love, faithful service</a:t>
            </a:r>
            <a:endParaRPr lang="en-US" sz="2800" b="1" dirty="0">
              <a:solidFill>
                <a:prstClr val="white"/>
              </a:solidFill>
              <a:latin typeface="Arial Narrow" pitchFamily="34" charset="0"/>
            </a:endParaRPr>
          </a:p>
        </p:txBody>
      </p:sp>
      <p:sp>
        <p:nvSpPr>
          <p:cNvPr id="5" name="TextBox 4"/>
          <p:cNvSpPr txBox="1"/>
          <p:nvPr/>
        </p:nvSpPr>
        <p:spPr>
          <a:xfrm>
            <a:off x="152400" y="207062"/>
            <a:ext cx="3431645" cy="523220"/>
          </a:xfrm>
          <a:prstGeom prst="rect">
            <a:avLst/>
          </a:prstGeom>
          <a:noFill/>
        </p:spPr>
        <p:txBody>
          <a:bodyPr wrap="none" rtlCol="0">
            <a:spAutoFit/>
          </a:bodyPr>
          <a:lstStyle/>
          <a:p>
            <a:r>
              <a:rPr lang="en-US" sz="2800" dirty="0" smtClean="0">
                <a:solidFill>
                  <a:prstClr val="white"/>
                </a:solidFill>
                <a:latin typeface="Arial Black" pitchFamily="34" charset="0"/>
              </a:rPr>
              <a:t>We have a God…</a:t>
            </a:r>
            <a:endParaRPr lang="en-US" sz="2800" dirty="0">
              <a:solidFill>
                <a:prstClr val="white"/>
              </a:solidFill>
              <a:latin typeface="Arial Black" pitchFamily="34" charset="0"/>
            </a:endParaRPr>
          </a:p>
        </p:txBody>
      </p:sp>
      <p:sp>
        <p:nvSpPr>
          <p:cNvPr id="4" name="TextBox 3"/>
          <p:cNvSpPr txBox="1"/>
          <p:nvPr/>
        </p:nvSpPr>
        <p:spPr>
          <a:xfrm>
            <a:off x="6400800" y="1676400"/>
            <a:ext cx="1574470" cy="1302793"/>
          </a:xfrm>
          <a:prstGeom prst="rect">
            <a:avLst/>
          </a:prstGeom>
          <a:noFill/>
          <a:ln w="38100">
            <a:noFill/>
          </a:ln>
        </p:spPr>
        <p:txBody>
          <a:bodyPr wrap="none" rtlCol="0">
            <a:spAutoFit/>
          </a:bodyPr>
          <a:lstStyle/>
          <a:p>
            <a:pPr algn="ctr">
              <a:lnSpc>
                <a:spcPct val="150000"/>
              </a:lnSpc>
            </a:pPr>
            <a:r>
              <a:rPr lang="en-US" sz="2800" b="1" dirty="0" smtClean="0">
                <a:solidFill>
                  <a:srgbClr val="FFFF66"/>
                </a:solidFill>
                <a:latin typeface="Arial Narrow" pitchFamily="34" charset="0"/>
              </a:rPr>
              <a:t>Mt.6:33</a:t>
            </a:r>
          </a:p>
          <a:p>
            <a:pPr algn="ctr">
              <a:lnSpc>
                <a:spcPct val="150000"/>
              </a:lnSpc>
            </a:pPr>
            <a:r>
              <a:rPr lang="en-US" sz="2800" b="1" dirty="0" smtClean="0">
                <a:solidFill>
                  <a:srgbClr val="FFFF66"/>
                </a:solidFill>
                <a:latin typeface="Arial Narrow" pitchFamily="34" charset="0"/>
              </a:rPr>
              <a:t>Heb.12:28</a:t>
            </a:r>
            <a:endParaRPr lang="en-US" sz="2800" b="1" dirty="0">
              <a:solidFill>
                <a:srgbClr val="FFFF66"/>
              </a:solidFill>
              <a:latin typeface="Arial Narrow" pitchFamily="34" charset="0"/>
            </a:endParaRPr>
          </a:p>
        </p:txBody>
      </p:sp>
    </p:spTree>
    <p:extLst>
      <p:ext uri="{BB962C8B-B14F-4D97-AF65-F5344CB8AC3E}">
        <p14:creationId xmlns:p14="http://schemas.microsoft.com/office/powerpoint/2010/main" val="187018493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07062"/>
            <a:ext cx="1997663" cy="523220"/>
          </a:xfrm>
          <a:prstGeom prst="rect">
            <a:avLst/>
          </a:prstGeom>
          <a:noFill/>
        </p:spPr>
        <p:txBody>
          <a:bodyPr wrap="none" rtlCol="0">
            <a:spAutoFit/>
          </a:bodyPr>
          <a:lstStyle/>
          <a:p>
            <a:r>
              <a:rPr lang="en-US" sz="2800" dirty="0" smtClean="0">
                <a:solidFill>
                  <a:prstClr val="white"/>
                </a:solidFill>
                <a:latin typeface="Arial Black" pitchFamily="34" charset="0"/>
              </a:rPr>
              <a:t>Mt.6:9-13</a:t>
            </a:r>
            <a:endParaRPr lang="en-US" sz="2800" dirty="0">
              <a:solidFill>
                <a:prstClr val="white"/>
              </a:solidFill>
              <a:latin typeface="Arial Black" pitchFamily="34" charset="0"/>
            </a:endParaRPr>
          </a:p>
        </p:txBody>
      </p:sp>
      <p:sp>
        <p:nvSpPr>
          <p:cNvPr id="3" name="TextBox 2"/>
          <p:cNvSpPr txBox="1"/>
          <p:nvPr/>
        </p:nvSpPr>
        <p:spPr>
          <a:xfrm>
            <a:off x="674176" y="730282"/>
            <a:ext cx="7555424" cy="2677656"/>
          </a:xfrm>
          <a:prstGeom prst="rect">
            <a:avLst/>
          </a:prstGeom>
          <a:noFill/>
        </p:spPr>
        <p:txBody>
          <a:bodyPr wrap="square" rtlCol="0">
            <a:spAutoFit/>
          </a:bodyPr>
          <a:lstStyle/>
          <a:p>
            <a:pPr algn="just"/>
            <a:r>
              <a:rPr lang="en-US" sz="2400" b="1" dirty="0">
                <a:solidFill>
                  <a:srgbClr val="FFFF66"/>
                </a:solidFill>
                <a:latin typeface="Arial Narrow" pitchFamily="34" charset="0"/>
              </a:rPr>
              <a:t>Our Father, which art in heaven</a:t>
            </a:r>
            <a:r>
              <a:rPr lang="en-US" sz="2400" b="1" dirty="0" smtClean="0">
                <a:solidFill>
                  <a:srgbClr val="FFFF66"/>
                </a:solidFill>
                <a:latin typeface="Arial Narrow" pitchFamily="34" charset="0"/>
              </a:rPr>
              <a:t>, Hallowed </a:t>
            </a:r>
            <a:r>
              <a:rPr lang="en-US" sz="2400" b="1" dirty="0">
                <a:solidFill>
                  <a:srgbClr val="FFFF66"/>
                </a:solidFill>
                <a:latin typeface="Arial Narrow" pitchFamily="34" charset="0"/>
              </a:rPr>
              <a:t>be thy Name</a:t>
            </a:r>
            <a:r>
              <a:rPr lang="en-US" sz="2400" b="1" dirty="0" smtClean="0">
                <a:solidFill>
                  <a:srgbClr val="FFFF66"/>
                </a:solidFill>
                <a:latin typeface="Arial Narrow" pitchFamily="34" charset="0"/>
              </a:rPr>
              <a:t>. Thy </a:t>
            </a:r>
            <a:r>
              <a:rPr lang="en-US" sz="2400" b="1" dirty="0">
                <a:solidFill>
                  <a:srgbClr val="FFFF66"/>
                </a:solidFill>
                <a:latin typeface="Arial Narrow" pitchFamily="34" charset="0"/>
              </a:rPr>
              <a:t>Kingdom come. </a:t>
            </a:r>
            <a:r>
              <a:rPr lang="en-US" sz="2400" b="1" dirty="0" smtClean="0">
                <a:solidFill>
                  <a:srgbClr val="FFFF66"/>
                </a:solidFill>
                <a:latin typeface="Arial Narrow" pitchFamily="34" charset="0"/>
              </a:rPr>
              <a:t>Thy </a:t>
            </a:r>
            <a:r>
              <a:rPr lang="en-US" sz="2400" b="1" dirty="0">
                <a:solidFill>
                  <a:srgbClr val="FFFF66"/>
                </a:solidFill>
                <a:latin typeface="Arial Narrow" pitchFamily="34" charset="0"/>
              </a:rPr>
              <a:t>will be done in earth, </a:t>
            </a:r>
            <a:r>
              <a:rPr lang="en-US" sz="2400" b="1" dirty="0" smtClean="0">
                <a:solidFill>
                  <a:srgbClr val="FFFF66"/>
                </a:solidFill>
                <a:latin typeface="Arial Narrow" pitchFamily="34" charset="0"/>
              </a:rPr>
              <a:t>As </a:t>
            </a:r>
            <a:r>
              <a:rPr lang="en-US" sz="2400" b="1" dirty="0">
                <a:solidFill>
                  <a:srgbClr val="FFFF66"/>
                </a:solidFill>
                <a:latin typeface="Arial Narrow" pitchFamily="34" charset="0"/>
              </a:rPr>
              <a:t>it is in heaven</a:t>
            </a:r>
            <a:r>
              <a:rPr lang="en-US" sz="2400" b="1" dirty="0" smtClean="0">
                <a:solidFill>
                  <a:srgbClr val="FFFF66"/>
                </a:solidFill>
                <a:latin typeface="Arial Narrow" pitchFamily="34" charset="0"/>
              </a:rPr>
              <a:t>.  Give </a:t>
            </a:r>
            <a:r>
              <a:rPr lang="en-US" sz="2400" b="1" dirty="0">
                <a:solidFill>
                  <a:srgbClr val="FFFF66"/>
                </a:solidFill>
                <a:latin typeface="Arial Narrow" pitchFamily="34" charset="0"/>
              </a:rPr>
              <a:t>us this day our daily bread</a:t>
            </a:r>
            <a:r>
              <a:rPr lang="en-US" sz="2400" b="1" dirty="0" smtClean="0">
                <a:solidFill>
                  <a:srgbClr val="FFFF66"/>
                </a:solidFill>
                <a:latin typeface="Arial Narrow" pitchFamily="34" charset="0"/>
              </a:rPr>
              <a:t>.  And </a:t>
            </a:r>
            <a:r>
              <a:rPr lang="en-US" sz="2400" b="1" dirty="0">
                <a:solidFill>
                  <a:srgbClr val="FFFF66"/>
                </a:solidFill>
                <a:latin typeface="Arial Narrow" pitchFamily="34" charset="0"/>
              </a:rPr>
              <a:t>forgive us our trespasses</a:t>
            </a:r>
            <a:r>
              <a:rPr lang="en-US" sz="2400" b="1" dirty="0" smtClean="0">
                <a:solidFill>
                  <a:srgbClr val="FFFF66"/>
                </a:solidFill>
                <a:latin typeface="Arial Narrow" pitchFamily="34" charset="0"/>
              </a:rPr>
              <a:t>, As </a:t>
            </a:r>
            <a:r>
              <a:rPr lang="en-US" sz="2400" b="1" dirty="0">
                <a:solidFill>
                  <a:srgbClr val="FFFF66"/>
                </a:solidFill>
                <a:latin typeface="Arial Narrow" pitchFamily="34" charset="0"/>
              </a:rPr>
              <a:t>we forgive them that trespass against us. </a:t>
            </a:r>
            <a:r>
              <a:rPr lang="en-US" sz="2400" b="1" dirty="0" smtClean="0">
                <a:solidFill>
                  <a:srgbClr val="FFFF66"/>
                </a:solidFill>
                <a:latin typeface="Arial Narrow" pitchFamily="34" charset="0"/>
              </a:rPr>
              <a:t> And </a:t>
            </a:r>
            <a:r>
              <a:rPr lang="en-US" sz="2400" b="1" dirty="0">
                <a:solidFill>
                  <a:srgbClr val="FFFF66"/>
                </a:solidFill>
                <a:latin typeface="Arial Narrow" pitchFamily="34" charset="0"/>
              </a:rPr>
              <a:t>lead us not into temptation, </a:t>
            </a:r>
            <a:r>
              <a:rPr lang="en-US" sz="2400" b="1" dirty="0" smtClean="0">
                <a:solidFill>
                  <a:srgbClr val="FFFF66"/>
                </a:solidFill>
                <a:latin typeface="Arial Narrow" pitchFamily="34" charset="0"/>
              </a:rPr>
              <a:t>But </a:t>
            </a:r>
            <a:r>
              <a:rPr lang="en-US" sz="2400" b="1" dirty="0">
                <a:solidFill>
                  <a:srgbClr val="FFFF66"/>
                </a:solidFill>
                <a:latin typeface="Arial Narrow" pitchFamily="34" charset="0"/>
              </a:rPr>
              <a:t>deliver us from evil. </a:t>
            </a:r>
            <a:r>
              <a:rPr lang="en-US" sz="2400" b="1" dirty="0" smtClean="0">
                <a:solidFill>
                  <a:srgbClr val="FFFF66"/>
                </a:solidFill>
                <a:latin typeface="Arial Narrow" pitchFamily="34" charset="0"/>
              </a:rPr>
              <a:t>For </a:t>
            </a:r>
            <a:r>
              <a:rPr lang="en-US" sz="2400" b="1" dirty="0" err="1">
                <a:solidFill>
                  <a:srgbClr val="FFFF66"/>
                </a:solidFill>
                <a:latin typeface="Arial Narrow" pitchFamily="34" charset="0"/>
              </a:rPr>
              <a:t>thine</a:t>
            </a:r>
            <a:r>
              <a:rPr lang="en-US" sz="2400" b="1" dirty="0">
                <a:solidFill>
                  <a:srgbClr val="FFFF66"/>
                </a:solidFill>
                <a:latin typeface="Arial Narrow" pitchFamily="34" charset="0"/>
              </a:rPr>
              <a:t> is the kingdom, </a:t>
            </a:r>
            <a:r>
              <a:rPr lang="en-US" sz="2400" b="1" dirty="0" smtClean="0">
                <a:solidFill>
                  <a:srgbClr val="FFFF66"/>
                </a:solidFill>
                <a:latin typeface="Arial Narrow" pitchFamily="34" charset="0"/>
              </a:rPr>
              <a:t>The </a:t>
            </a:r>
            <a:r>
              <a:rPr lang="en-US" sz="2400" b="1" dirty="0">
                <a:solidFill>
                  <a:srgbClr val="FFFF66"/>
                </a:solidFill>
                <a:latin typeface="Arial Narrow" pitchFamily="34" charset="0"/>
              </a:rPr>
              <a:t>power, and the glory, </a:t>
            </a:r>
            <a:r>
              <a:rPr lang="en-US" sz="2400" b="1" dirty="0" smtClean="0">
                <a:solidFill>
                  <a:srgbClr val="FFFF66"/>
                </a:solidFill>
                <a:latin typeface="Arial Narrow" pitchFamily="34" charset="0"/>
              </a:rPr>
              <a:t>For </a:t>
            </a:r>
            <a:r>
              <a:rPr lang="en-US" sz="2400" b="1" dirty="0">
                <a:solidFill>
                  <a:srgbClr val="FFFF66"/>
                </a:solidFill>
                <a:latin typeface="Arial Narrow" pitchFamily="34" charset="0"/>
              </a:rPr>
              <a:t>ever and ever. </a:t>
            </a:r>
            <a:r>
              <a:rPr lang="en-US" sz="2400" b="1" dirty="0" smtClean="0">
                <a:solidFill>
                  <a:srgbClr val="FFFF66"/>
                </a:solidFill>
                <a:latin typeface="Arial Narrow" pitchFamily="34" charset="0"/>
              </a:rPr>
              <a:t>Amen</a:t>
            </a:r>
            <a:r>
              <a:rPr lang="en-US" sz="2400" b="1" dirty="0">
                <a:solidFill>
                  <a:srgbClr val="FFFF66"/>
                </a:solidFill>
                <a:latin typeface="Arial Narrow" pitchFamily="34" charset="0"/>
              </a:rPr>
              <a:t>.</a:t>
            </a:r>
          </a:p>
        </p:txBody>
      </p:sp>
      <p:sp>
        <p:nvSpPr>
          <p:cNvPr id="4" name="TextBox 3"/>
          <p:cNvSpPr txBox="1"/>
          <p:nvPr/>
        </p:nvSpPr>
        <p:spPr>
          <a:xfrm>
            <a:off x="381000" y="3585864"/>
            <a:ext cx="1375698" cy="461665"/>
          </a:xfrm>
          <a:prstGeom prst="rect">
            <a:avLst/>
          </a:prstGeom>
          <a:noFill/>
        </p:spPr>
        <p:txBody>
          <a:bodyPr wrap="none" rtlCol="0">
            <a:spAutoFit/>
          </a:bodyPr>
          <a:lstStyle/>
          <a:p>
            <a:pPr algn="ctr"/>
            <a:r>
              <a:rPr lang="en-US" sz="2400" b="1" dirty="0" smtClean="0">
                <a:solidFill>
                  <a:prstClr val="white"/>
                </a:solidFill>
                <a:latin typeface="Arial Narrow" pitchFamily="34" charset="0"/>
              </a:rPr>
              <a:t>Context…</a:t>
            </a:r>
            <a:endParaRPr lang="en-US" sz="2400" b="1" dirty="0">
              <a:solidFill>
                <a:prstClr val="white"/>
              </a:solidFill>
              <a:latin typeface="Arial Narrow" pitchFamily="34" charset="0"/>
            </a:endParaRPr>
          </a:p>
        </p:txBody>
      </p:sp>
      <p:sp>
        <p:nvSpPr>
          <p:cNvPr id="5" name="TextBox 4"/>
          <p:cNvSpPr txBox="1"/>
          <p:nvPr/>
        </p:nvSpPr>
        <p:spPr>
          <a:xfrm>
            <a:off x="674176" y="4054989"/>
            <a:ext cx="7010400" cy="1754326"/>
          </a:xfrm>
          <a:prstGeom prst="rect">
            <a:avLst/>
          </a:prstGeom>
          <a:noFill/>
          <a:ln w="28575">
            <a:solidFill>
              <a:schemeClr val="accent1"/>
            </a:solidFill>
          </a:ln>
        </p:spPr>
        <p:txBody>
          <a:bodyPr wrap="square" rtlCol="0">
            <a:spAutoFit/>
          </a:bodyPr>
          <a:lstStyle/>
          <a:p>
            <a:pPr>
              <a:lnSpc>
                <a:spcPct val="150000"/>
              </a:lnSpc>
            </a:pPr>
            <a:r>
              <a:rPr lang="en-US" sz="2400" b="1" dirty="0" smtClean="0">
                <a:solidFill>
                  <a:prstClr val="white"/>
                </a:solidFill>
                <a:latin typeface="Arial Narrow" pitchFamily="34" charset="0"/>
              </a:rPr>
              <a:t>Mt.6:1 </a:t>
            </a:r>
            <a:r>
              <a:rPr lang="en-US" sz="2400" b="1" dirty="0" smtClean="0">
                <a:solidFill>
                  <a:srgbClr val="FFFF66"/>
                </a:solidFill>
                <a:latin typeface="Arial Narrow" pitchFamily="34" charset="0"/>
              </a:rPr>
              <a:t>- beware of practicing righteousness before men</a:t>
            </a:r>
          </a:p>
          <a:p>
            <a:pPr>
              <a:lnSpc>
                <a:spcPct val="150000"/>
              </a:lnSpc>
            </a:pPr>
            <a:r>
              <a:rPr lang="en-US" sz="2400" b="1" dirty="0" smtClean="0">
                <a:solidFill>
                  <a:prstClr val="white"/>
                </a:solidFill>
                <a:latin typeface="Arial Narrow" pitchFamily="34" charset="0"/>
              </a:rPr>
              <a:t>Mt.6:8 </a:t>
            </a:r>
            <a:r>
              <a:rPr lang="en-US" sz="2400" b="1" dirty="0" smtClean="0">
                <a:solidFill>
                  <a:srgbClr val="FFFF66"/>
                </a:solidFill>
                <a:latin typeface="Arial Narrow" pitchFamily="34" charset="0"/>
              </a:rPr>
              <a:t>- So, do not be like them</a:t>
            </a:r>
          </a:p>
          <a:p>
            <a:pPr>
              <a:lnSpc>
                <a:spcPct val="150000"/>
              </a:lnSpc>
            </a:pPr>
            <a:r>
              <a:rPr lang="en-US" sz="2400" b="1" dirty="0" smtClean="0">
                <a:solidFill>
                  <a:prstClr val="white"/>
                </a:solidFill>
                <a:latin typeface="Arial Narrow" pitchFamily="34" charset="0"/>
              </a:rPr>
              <a:t>Mt.6:9 </a:t>
            </a:r>
            <a:r>
              <a:rPr lang="en-US" sz="2400" b="1" dirty="0" smtClean="0">
                <a:solidFill>
                  <a:srgbClr val="FFFF66"/>
                </a:solidFill>
                <a:latin typeface="Arial Narrow" pitchFamily="34" charset="0"/>
              </a:rPr>
              <a:t>- Pray then in this way…</a:t>
            </a:r>
            <a:endParaRPr lang="en-US" sz="2400" b="1" dirty="0">
              <a:solidFill>
                <a:srgbClr val="FFFF66"/>
              </a:solidFill>
              <a:latin typeface="Arial Narrow" pitchFamily="34" charset="0"/>
            </a:endParaRPr>
          </a:p>
        </p:txBody>
      </p:sp>
    </p:spTree>
    <p:extLst>
      <p:ext uri="{BB962C8B-B14F-4D97-AF65-F5344CB8AC3E}">
        <p14:creationId xmlns:p14="http://schemas.microsoft.com/office/powerpoint/2010/main" val="36577315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6654" y="609600"/>
            <a:ext cx="3429000"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3400" y="228600"/>
            <a:ext cx="6852327" cy="1200329"/>
          </a:xfrm>
          <a:prstGeom prst="rect">
            <a:avLst/>
          </a:prstGeom>
          <a:noFill/>
        </p:spPr>
        <p:txBody>
          <a:bodyPr wrap="square" lIns="91440" tIns="45720" rIns="91440" bIns="45720">
            <a:spAutoFit/>
          </a:bodyPr>
          <a:lstStyle/>
          <a:p>
            <a:pPr algn="ctr"/>
            <a:r>
              <a:rPr lang="en-US"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Black" pitchFamily="34" charset="0"/>
              </a:rPr>
              <a:t>The Kind Of Prayer That Pleases God</a:t>
            </a:r>
            <a:endParaRPr 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Black" pitchFamily="34" charset="0"/>
            </a:endParaRPr>
          </a:p>
        </p:txBody>
      </p:sp>
    </p:spTree>
    <p:extLst>
      <p:ext uri="{BB962C8B-B14F-4D97-AF65-F5344CB8AC3E}">
        <p14:creationId xmlns:p14="http://schemas.microsoft.com/office/powerpoint/2010/main" val="366519561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779930"/>
            <a:ext cx="8229600" cy="4401205"/>
          </a:xfrm>
          <a:prstGeom prst="rect">
            <a:avLst/>
          </a:prstGeom>
          <a:noFill/>
        </p:spPr>
        <p:txBody>
          <a:bodyPr wrap="square" rtlCol="0">
            <a:spAutoFit/>
          </a:bodyPr>
          <a:lstStyle/>
          <a:p>
            <a:pPr algn="just"/>
            <a:r>
              <a:rPr lang="en-US" sz="2800" b="1" dirty="0">
                <a:solidFill>
                  <a:prstClr val="white"/>
                </a:solidFill>
                <a:latin typeface="Arial Narrow" pitchFamily="34" charset="0"/>
              </a:rPr>
              <a:t>Pray, then, in this way: </a:t>
            </a:r>
            <a:r>
              <a:rPr lang="en-US" sz="2800" b="1" dirty="0">
                <a:solidFill>
                  <a:schemeClr val="bg1"/>
                </a:solidFill>
                <a:latin typeface="Arial Narrow" pitchFamily="34" charset="0"/>
              </a:rPr>
              <a:t>Our Father </a:t>
            </a:r>
            <a:r>
              <a:rPr lang="en-US" sz="2800" b="1" dirty="0">
                <a:solidFill>
                  <a:prstClr val="white"/>
                </a:solidFill>
                <a:latin typeface="Arial Narrow" pitchFamily="34" charset="0"/>
              </a:rPr>
              <a:t>who is in heaven, Hallowed be Your name. </a:t>
            </a:r>
            <a:r>
              <a:rPr lang="en-US" sz="2800" b="1" dirty="0">
                <a:solidFill>
                  <a:srgbClr val="FFFF00"/>
                </a:solidFill>
                <a:latin typeface="Arial Narrow" pitchFamily="34" charset="0"/>
              </a:rPr>
              <a:t>Your kingdom come</a:t>
            </a:r>
            <a:r>
              <a:rPr lang="en-US" sz="2800" b="1" dirty="0">
                <a:solidFill>
                  <a:prstClr val="white"/>
                </a:solidFill>
                <a:latin typeface="Arial Narrow" pitchFamily="34" charset="0"/>
              </a:rPr>
              <a:t>. Your will be done, On earth as it is in heaven. 'Give us this day our daily bread. And forgive us our debts, as we also have forgiven our debtors. And do not lead us into temptation, but deliver us from evil. [For Yours is the kingdom and the power and the glory forever. Amen.']  For if you forgive others for their transgressions, your heavenly Father will also forgive you. But if you do not forgive others, then your Father will not forgive your transgressions. </a:t>
            </a:r>
          </a:p>
        </p:txBody>
      </p:sp>
      <p:sp>
        <p:nvSpPr>
          <p:cNvPr id="5" name="TextBox 4"/>
          <p:cNvSpPr txBox="1"/>
          <p:nvPr/>
        </p:nvSpPr>
        <p:spPr>
          <a:xfrm>
            <a:off x="152400" y="207062"/>
            <a:ext cx="1997663" cy="523220"/>
          </a:xfrm>
          <a:prstGeom prst="rect">
            <a:avLst/>
          </a:prstGeom>
          <a:noFill/>
        </p:spPr>
        <p:txBody>
          <a:bodyPr wrap="none" rtlCol="0">
            <a:spAutoFit/>
          </a:bodyPr>
          <a:lstStyle/>
          <a:p>
            <a:r>
              <a:rPr lang="en-US" sz="2800" dirty="0" smtClean="0">
                <a:solidFill>
                  <a:prstClr val="white"/>
                </a:solidFill>
                <a:latin typeface="Arial Black" pitchFamily="34" charset="0"/>
              </a:rPr>
              <a:t>Mt.6:9-13</a:t>
            </a:r>
            <a:endParaRPr lang="en-US" sz="2800" dirty="0">
              <a:solidFill>
                <a:prstClr val="white"/>
              </a:solidFill>
              <a:latin typeface="Arial Black" pitchFamily="34" charset="0"/>
            </a:endParaRPr>
          </a:p>
        </p:txBody>
      </p:sp>
    </p:spTree>
    <p:extLst>
      <p:ext uri="{BB962C8B-B14F-4D97-AF65-F5344CB8AC3E}">
        <p14:creationId xmlns:p14="http://schemas.microsoft.com/office/powerpoint/2010/main" val="271982325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6654" y="609600"/>
            <a:ext cx="3429000"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3400" y="228600"/>
            <a:ext cx="6852327" cy="1200329"/>
          </a:xfrm>
          <a:prstGeom prst="rect">
            <a:avLst/>
          </a:prstGeom>
          <a:noFill/>
        </p:spPr>
        <p:txBody>
          <a:bodyPr wrap="square" lIns="91440" tIns="45720" rIns="91440" bIns="45720">
            <a:spAutoFit/>
          </a:bodyPr>
          <a:lstStyle/>
          <a:p>
            <a:pPr algn="ctr"/>
            <a:r>
              <a:rPr lang="en-U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rPr>
              <a:t>The Kind Of Prayer That Pleases God</a:t>
            </a:r>
            <a:endParaRPr lang="en-US" sz="36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endParaRPr>
          </a:p>
        </p:txBody>
      </p:sp>
      <p:sp>
        <p:nvSpPr>
          <p:cNvPr id="3" name="TextBox 2"/>
          <p:cNvSpPr txBox="1"/>
          <p:nvPr/>
        </p:nvSpPr>
        <p:spPr>
          <a:xfrm>
            <a:off x="1283061" y="1455632"/>
            <a:ext cx="2676502" cy="461665"/>
          </a:xfrm>
          <a:prstGeom prst="rect">
            <a:avLst/>
          </a:prstGeom>
          <a:noFill/>
        </p:spPr>
        <p:txBody>
          <a:bodyPr wrap="none" rtlCol="0">
            <a:spAutoFit/>
          </a:bodyPr>
          <a:lstStyle/>
          <a:p>
            <a:r>
              <a:rPr lang="en-US" sz="2400" b="1" dirty="0" smtClean="0">
                <a:solidFill>
                  <a:srgbClr val="FFFF66"/>
                </a:solidFill>
                <a:latin typeface="Arial Narrow" pitchFamily="34" charset="0"/>
              </a:rPr>
              <a:t>Your Kingdom Come</a:t>
            </a:r>
            <a:endParaRPr lang="en-US" sz="2400" b="1" dirty="0">
              <a:solidFill>
                <a:srgbClr val="FFFF66"/>
              </a:solidFill>
              <a:latin typeface="Arial Narrow" pitchFamily="34" charset="0"/>
            </a:endParaRPr>
          </a:p>
        </p:txBody>
      </p:sp>
      <p:sp>
        <p:nvSpPr>
          <p:cNvPr id="4" name="TextBox 3"/>
          <p:cNvSpPr txBox="1"/>
          <p:nvPr/>
        </p:nvSpPr>
        <p:spPr>
          <a:xfrm>
            <a:off x="320690" y="2286000"/>
            <a:ext cx="7267414" cy="1523494"/>
          </a:xfrm>
          <a:prstGeom prst="rect">
            <a:avLst/>
          </a:prstGeom>
          <a:noFill/>
        </p:spPr>
        <p:txBody>
          <a:bodyPr wrap="square" rtlCol="0">
            <a:spAutoFit/>
          </a:bodyPr>
          <a:lstStyle/>
          <a:p>
            <a:pPr marL="457200" indent="-457200" algn="just">
              <a:buAutoNum type="arabicPeriod"/>
            </a:pPr>
            <a:r>
              <a:rPr lang="en-US" sz="2400" b="1" dirty="0" smtClean="0">
                <a:solidFill>
                  <a:schemeClr val="bg1"/>
                </a:solidFill>
                <a:latin typeface="Arial Narrow" pitchFamily="34" charset="0"/>
              </a:rPr>
              <a:t>Prophesied - Dan.2:44</a:t>
            </a:r>
          </a:p>
          <a:p>
            <a:pPr marL="457200" indent="-457200" algn="just">
              <a:buAutoNum type="arabicPeriod"/>
            </a:pPr>
            <a:endParaRPr lang="en-US" sz="1050" b="1" dirty="0" smtClean="0">
              <a:solidFill>
                <a:schemeClr val="bg1"/>
              </a:solidFill>
              <a:latin typeface="Arial Narrow" pitchFamily="34" charset="0"/>
            </a:endParaRPr>
          </a:p>
          <a:p>
            <a:pPr marL="457200" indent="-457200" algn="just">
              <a:buAutoNum type="arabicPeriod"/>
            </a:pPr>
            <a:r>
              <a:rPr lang="en-US" sz="2400" b="1" dirty="0" smtClean="0">
                <a:solidFill>
                  <a:schemeClr val="bg1"/>
                </a:solidFill>
                <a:latin typeface="Arial Narrow" pitchFamily="34" charset="0"/>
              </a:rPr>
              <a:t>Jesus taught it’s near -Mt.4:17</a:t>
            </a:r>
          </a:p>
          <a:p>
            <a:pPr marL="457200" indent="-457200" algn="just">
              <a:buAutoNum type="arabicPeriod"/>
            </a:pPr>
            <a:endParaRPr lang="en-US" sz="1050" b="1" dirty="0" smtClean="0">
              <a:solidFill>
                <a:schemeClr val="bg1"/>
              </a:solidFill>
              <a:latin typeface="Arial Narrow" pitchFamily="34" charset="0"/>
            </a:endParaRPr>
          </a:p>
          <a:p>
            <a:pPr marL="457200" indent="-457200" algn="just">
              <a:buAutoNum type="arabicPeriod"/>
            </a:pPr>
            <a:r>
              <a:rPr lang="en-US" sz="2400" b="1" dirty="0" smtClean="0">
                <a:solidFill>
                  <a:schemeClr val="bg1"/>
                </a:solidFill>
                <a:latin typeface="Arial Narrow" pitchFamily="34" charset="0"/>
              </a:rPr>
              <a:t>With power - Mk.9:1; Lk.24:49; Acts 1:4-8; 2:1-4</a:t>
            </a:r>
          </a:p>
        </p:txBody>
      </p:sp>
      <p:sp>
        <p:nvSpPr>
          <p:cNvPr id="5" name="TextBox 4"/>
          <p:cNvSpPr txBox="1"/>
          <p:nvPr/>
        </p:nvSpPr>
        <p:spPr>
          <a:xfrm>
            <a:off x="320690" y="4343400"/>
            <a:ext cx="4175110" cy="1569660"/>
          </a:xfrm>
          <a:prstGeom prst="rect">
            <a:avLst/>
          </a:prstGeom>
          <a:noFill/>
        </p:spPr>
        <p:txBody>
          <a:bodyPr wrap="square" rtlCol="0">
            <a:spAutoFit/>
          </a:bodyPr>
          <a:lstStyle/>
          <a:p>
            <a:pPr algn="just"/>
            <a:r>
              <a:rPr lang="en-US" sz="2400" b="1" dirty="0" smtClean="0">
                <a:solidFill>
                  <a:srgbClr val="FFFF66"/>
                </a:solidFill>
                <a:latin typeface="Arial Narrow" pitchFamily="34" charset="0"/>
              </a:rPr>
              <a:t>Col.1:13 - He has rescued us from the domain of darkness and transferred us to the Kingdom of His beloved Son</a:t>
            </a:r>
            <a:endParaRPr lang="en-US" sz="2400" b="1" dirty="0">
              <a:solidFill>
                <a:srgbClr val="FFFF66"/>
              </a:solidFill>
              <a:latin typeface="Arial Narrow" pitchFamily="34" charset="0"/>
            </a:endParaRPr>
          </a:p>
        </p:txBody>
      </p:sp>
    </p:spTree>
    <p:extLst>
      <p:ext uri="{BB962C8B-B14F-4D97-AF65-F5344CB8AC3E}">
        <p14:creationId xmlns:p14="http://schemas.microsoft.com/office/powerpoint/2010/main" val="12395174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779930"/>
            <a:ext cx="8229600" cy="4401205"/>
          </a:xfrm>
          <a:prstGeom prst="rect">
            <a:avLst/>
          </a:prstGeom>
          <a:noFill/>
        </p:spPr>
        <p:txBody>
          <a:bodyPr wrap="square" rtlCol="0">
            <a:spAutoFit/>
          </a:bodyPr>
          <a:lstStyle/>
          <a:p>
            <a:pPr algn="just"/>
            <a:r>
              <a:rPr lang="en-US" sz="2800" b="1" dirty="0">
                <a:solidFill>
                  <a:prstClr val="white"/>
                </a:solidFill>
                <a:latin typeface="Arial Narrow" pitchFamily="34" charset="0"/>
              </a:rPr>
              <a:t>Pray, then, in this way: </a:t>
            </a:r>
            <a:r>
              <a:rPr lang="en-US" sz="2800" b="1" dirty="0">
                <a:solidFill>
                  <a:schemeClr val="bg1"/>
                </a:solidFill>
                <a:latin typeface="Arial Narrow" pitchFamily="34" charset="0"/>
              </a:rPr>
              <a:t>Our Father who is in heaven</a:t>
            </a:r>
            <a:r>
              <a:rPr lang="en-US" sz="2800" b="1" dirty="0">
                <a:solidFill>
                  <a:prstClr val="white"/>
                </a:solidFill>
                <a:latin typeface="Arial Narrow" pitchFamily="34" charset="0"/>
              </a:rPr>
              <a:t>, Hallowed be Your name. Your kingdom come. </a:t>
            </a:r>
            <a:r>
              <a:rPr lang="en-US" sz="2800" b="1" dirty="0">
                <a:solidFill>
                  <a:srgbClr val="FFFF00"/>
                </a:solidFill>
                <a:latin typeface="Arial Narrow" pitchFamily="34" charset="0"/>
              </a:rPr>
              <a:t>Your will be done, On earth as it is in heaven</a:t>
            </a:r>
            <a:r>
              <a:rPr lang="en-US" sz="2800" b="1" dirty="0">
                <a:solidFill>
                  <a:prstClr val="white"/>
                </a:solidFill>
                <a:latin typeface="Arial Narrow" pitchFamily="34" charset="0"/>
              </a:rPr>
              <a:t>. 'Give us this day our daily bread. And forgive us our debts, as we also have forgiven our debtors. And do not lead us into temptation, but deliver us from evil. [For Yours is the kingdom and the power and the glory forever. Amen.']  For if you forgive others for their transgressions, your heavenly Father will also forgive you. But if you do not forgive others, then your Father will not forgive your transgressions. </a:t>
            </a:r>
          </a:p>
        </p:txBody>
      </p:sp>
      <p:sp>
        <p:nvSpPr>
          <p:cNvPr id="5" name="TextBox 4"/>
          <p:cNvSpPr txBox="1"/>
          <p:nvPr/>
        </p:nvSpPr>
        <p:spPr>
          <a:xfrm>
            <a:off x="152400" y="207062"/>
            <a:ext cx="1997663" cy="523220"/>
          </a:xfrm>
          <a:prstGeom prst="rect">
            <a:avLst/>
          </a:prstGeom>
          <a:noFill/>
        </p:spPr>
        <p:txBody>
          <a:bodyPr wrap="none" rtlCol="0">
            <a:spAutoFit/>
          </a:bodyPr>
          <a:lstStyle/>
          <a:p>
            <a:r>
              <a:rPr lang="en-US" sz="2800" dirty="0" smtClean="0">
                <a:solidFill>
                  <a:prstClr val="white"/>
                </a:solidFill>
                <a:latin typeface="Arial Black" pitchFamily="34" charset="0"/>
              </a:rPr>
              <a:t>Mt.6:9-13</a:t>
            </a:r>
            <a:endParaRPr lang="en-US" sz="2800" dirty="0">
              <a:solidFill>
                <a:prstClr val="white"/>
              </a:solidFill>
              <a:latin typeface="Arial Black" pitchFamily="34" charset="0"/>
            </a:endParaRPr>
          </a:p>
        </p:txBody>
      </p:sp>
    </p:spTree>
    <p:extLst>
      <p:ext uri="{BB962C8B-B14F-4D97-AF65-F5344CB8AC3E}">
        <p14:creationId xmlns:p14="http://schemas.microsoft.com/office/powerpoint/2010/main" val="11950827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6654" y="609600"/>
            <a:ext cx="3429000"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3400" y="228600"/>
            <a:ext cx="6852327" cy="1200329"/>
          </a:xfrm>
          <a:prstGeom prst="rect">
            <a:avLst/>
          </a:prstGeom>
          <a:noFill/>
        </p:spPr>
        <p:txBody>
          <a:bodyPr wrap="square" lIns="91440" tIns="45720" rIns="91440" bIns="45720">
            <a:spAutoFit/>
          </a:bodyPr>
          <a:lstStyle/>
          <a:p>
            <a:pPr algn="ctr"/>
            <a:r>
              <a:rPr lang="en-U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rPr>
              <a:t>The Kind Of Prayer That Pleases God</a:t>
            </a:r>
            <a:endParaRPr lang="en-US" sz="36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endParaRPr>
          </a:p>
        </p:txBody>
      </p:sp>
      <p:sp>
        <p:nvSpPr>
          <p:cNvPr id="3" name="TextBox 2"/>
          <p:cNvSpPr txBox="1"/>
          <p:nvPr/>
        </p:nvSpPr>
        <p:spPr>
          <a:xfrm>
            <a:off x="704135" y="1479975"/>
            <a:ext cx="3886200" cy="830997"/>
          </a:xfrm>
          <a:prstGeom prst="rect">
            <a:avLst/>
          </a:prstGeom>
          <a:noFill/>
        </p:spPr>
        <p:txBody>
          <a:bodyPr wrap="square" rtlCol="0">
            <a:spAutoFit/>
          </a:bodyPr>
          <a:lstStyle/>
          <a:p>
            <a:pPr algn="ctr"/>
            <a:r>
              <a:rPr lang="en-US" sz="2400" b="1" dirty="0" smtClean="0">
                <a:solidFill>
                  <a:srgbClr val="FFFF66"/>
                </a:solidFill>
                <a:latin typeface="Arial Narrow" pitchFamily="34" charset="0"/>
              </a:rPr>
              <a:t>Your Will Be Done On Earth As It Is In Heaven</a:t>
            </a:r>
            <a:endParaRPr lang="en-US" sz="2400" b="1" dirty="0">
              <a:solidFill>
                <a:srgbClr val="FFFF66"/>
              </a:solidFill>
              <a:latin typeface="Arial Narrow" pitchFamily="34" charset="0"/>
            </a:endParaRPr>
          </a:p>
        </p:txBody>
      </p:sp>
      <p:sp>
        <p:nvSpPr>
          <p:cNvPr id="4" name="TextBox 3"/>
          <p:cNvSpPr txBox="1"/>
          <p:nvPr/>
        </p:nvSpPr>
        <p:spPr>
          <a:xfrm>
            <a:off x="1752600" y="2310972"/>
            <a:ext cx="1789272" cy="3416320"/>
          </a:xfrm>
          <a:prstGeom prst="rect">
            <a:avLst/>
          </a:prstGeom>
          <a:noFill/>
        </p:spPr>
        <p:txBody>
          <a:bodyPr wrap="none" rtlCol="0">
            <a:spAutoFit/>
          </a:bodyPr>
          <a:lstStyle/>
          <a:p>
            <a:pPr algn="ctr">
              <a:lnSpc>
                <a:spcPct val="150000"/>
              </a:lnSpc>
            </a:pPr>
            <a:r>
              <a:rPr lang="en-US" sz="2400" b="1" dirty="0" smtClean="0">
                <a:solidFill>
                  <a:prstClr val="white"/>
                </a:solidFill>
                <a:latin typeface="Arial Narrow" pitchFamily="34" charset="0"/>
              </a:rPr>
              <a:t>Rev.21:27</a:t>
            </a:r>
          </a:p>
          <a:p>
            <a:pPr algn="ctr">
              <a:lnSpc>
                <a:spcPct val="150000"/>
              </a:lnSpc>
            </a:pPr>
            <a:r>
              <a:rPr lang="en-US" sz="2400" b="1" dirty="0" smtClean="0">
                <a:solidFill>
                  <a:prstClr val="white"/>
                </a:solidFill>
                <a:latin typeface="Arial Narrow" pitchFamily="34" charset="0"/>
              </a:rPr>
              <a:t>Mt.28:18-20</a:t>
            </a:r>
          </a:p>
          <a:p>
            <a:pPr algn="ctr">
              <a:lnSpc>
                <a:spcPct val="150000"/>
              </a:lnSpc>
            </a:pPr>
            <a:r>
              <a:rPr lang="en-US" sz="2400" b="1" dirty="0" smtClean="0">
                <a:solidFill>
                  <a:prstClr val="white"/>
                </a:solidFill>
                <a:latin typeface="Arial Narrow" pitchFamily="34" charset="0"/>
              </a:rPr>
              <a:t>Eccl.12:13-14</a:t>
            </a:r>
            <a:endParaRPr lang="en-US" sz="2400" b="1" dirty="0" smtClean="0">
              <a:solidFill>
                <a:prstClr val="white"/>
              </a:solidFill>
              <a:latin typeface="Arial Narrow" pitchFamily="34" charset="0"/>
            </a:endParaRPr>
          </a:p>
          <a:p>
            <a:pPr algn="ctr">
              <a:lnSpc>
                <a:spcPct val="150000"/>
              </a:lnSpc>
            </a:pPr>
            <a:r>
              <a:rPr lang="en-US" sz="2400" b="1" dirty="0" smtClean="0">
                <a:solidFill>
                  <a:prstClr val="white"/>
                </a:solidFill>
                <a:latin typeface="Arial Narrow" pitchFamily="34" charset="0"/>
              </a:rPr>
              <a:t>Jn.5:30</a:t>
            </a:r>
          </a:p>
          <a:p>
            <a:pPr algn="ctr">
              <a:lnSpc>
                <a:spcPct val="150000"/>
              </a:lnSpc>
            </a:pPr>
            <a:r>
              <a:rPr lang="en-US" sz="2400" b="1" dirty="0" smtClean="0">
                <a:solidFill>
                  <a:prstClr val="white"/>
                </a:solidFill>
                <a:latin typeface="Arial Narrow" pitchFamily="34" charset="0"/>
              </a:rPr>
              <a:t>Mt.26:39</a:t>
            </a:r>
          </a:p>
          <a:p>
            <a:pPr algn="ctr">
              <a:lnSpc>
                <a:spcPct val="150000"/>
              </a:lnSpc>
            </a:pPr>
            <a:r>
              <a:rPr lang="en-US" sz="2400" b="1" dirty="0" smtClean="0">
                <a:solidFill>
                  <a:prstClr val="white"/>
                </a:solidFill>
                <a:latin typeface="Arial Narrow" pitchFamily="34" charset="0"/>
              </a:rPr>
              <a:t>Mt.12:46-50</a:t>
            </a:r>
          </a:p>
        </p:txBody>
      </p:sp>
    </p:spTree>
    <p:extLst>
      <p:ext uri="{BB962C8B-B14F-4D97-AF65-F5344CB8AC3E}">
        <p14:creationId xmlns:p14="http://schemas.microsoft.com/office/powerpoint/2010/main" val="302969319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779930"/>
            <a:ext cx="8229600" cy="4401205"/>
          </a:xfrm>
          <a:prstGeom prst="rect">
            <a:avLst/>
          </a:prstGeom>
          <a:noFill/>
        </p:spPr>
        <p:txBody>
          <a:bodyPr wrap="square" rtlCol="0">
            <a:spAutoFit/>
          </a:bodyPr>
          <a:lstStyle/>
          <a:p>
            <a:pPr algn="just"/>
            <a:r>
              <a:rPr lang="en-US" sz="2800" b="1" dirty="0">
                <a:solidFill>
                  <a:prstClr val="white"/>
                </a:solidFill>
                <a:latin typeface="Arial Narrow" pitchFamily="34" charset="0"/>
              </a:rPr>
              <a:t>Pray, then, in this way: Our Father </a:t>
            </a:r>
            <a:r>
              <a:rPr lang="en-US" sz="2800" b="1" dirty="0">
                <a:solidFill>
                  <a:schemeClr val="bg1"/>
                </a:solidFill>
                <a:latin typeface="Arial Narrow" pitchFamily="34" charset="0"/>
              </a:rPr>
              <a:t>who is in heaven</a:t>
            </a:r>
            <a:r>
              <a:rPr lang="en-US" sz="2800" b="1" dirty="0">
                <a:solidFill>
                  <a:prstClr val="white"/>
                </a:solidFill>
                <a:latin typeface="Arial Narrow" pitchFamily="34" charset="0"/>
              </a:rPr>
              <a:t>, </a:t>
            </a:r>
            <a:r>
              <a:rPr lang="en-US" sz="2800" b="1" dirty="0">
                <a:solidFill>
                  <a:schemeClr val="bg1"/>
                </a:solidFill>
                <a:latin typeface="Arial Narrow" pitchFamily="34" charset="0"/>
              </a:rPr>
              <a:t>Hallowed be Your name</a:t>
            </a:r>
            <a:r>
              <a:rPr lang="en-US" sz="2800" b="1" dirty="0">
                <a:solidFill>
                  <a:prstClr val="white"/>
                </a:solidFill>
                <a:latin typeface="Arial Narrow" pitchFamily="34" charset="0"/>
              </a:rPr>
              <a:t>. Your kingdom come. Your will be done, On earth as it is in heaven. </a:t>
            </a:r>
            <a:r>
              <a:rPr lang="en-US" sz="2800" b="1" dirty="0" smtClean="0">
                <a:solidFill>
                  <a:srgbClr val="FFFF00"/>
                </a:solidFill>
                <a:latin typeface="Arial Narrow" pitchFamily="34" charset="0"/>
              </a:rPr>
              <a:t>Give </a:t>
            </a:r>
            <a:r>
              <a:rPr lang="en-US" sz="2800" b="1" dirty="0">
                <a:solidFill>
                  <a:srgbClr val="FFFF00"/>
                </a:solidFill>
                <a:latin typeface="Arial Narrow" pitchFamily="34" charset="0"/>
              </a:rPr>
              <a:t>us this day our daily bread</a:t>
            </a:r>
            <a:r>
              <a:rPr lang="en-US" sz="2800" b="1" dirty="0">
                <a:solidFill>
                  <a:prstClr val="white"/>
                </a:solidFill>
                <a:latin typeface="Arial Narrow" pitchFamily="34" charset="0"/>
              </a:rPr>
              <a:t>. And forgive us our debts, as we also have forgiven our debtors. And do not lead us into temptation, but deliver us from evil. [For Yours is the kingdom and the power and the glory forever. Amen.']  For if you forgive others for their transgressions, your heavenly Father will also forgive you. But if you do not forgive others, then your Father will not forgive your transgressions. </a:t>
            </a:r>
          </a:p>
        </p:txBody>
      </p:sp>
      <p:sp>
        <p:nvSpPr>
          <p:cNvPr id="5" name="TextBox 4"/>
          <p:cNvSpPr txBox="1"/>
          <p:nvPr/>
        </p:nvSpPr>
        <p:spPr>
          <a:xfrm>
            <a:off x="152400" y="207062"/>
            <a:ext cx="1997663" cy="523220"/>
          </a:xfrm>
          <a:prstGeom prst="rect">
            <a:avLst/>
          </a:prstGeom>
          <a:noFill/>
        </p:spPr>
        <p:txBody>
          <a:bodyPr wrap="none" rtlCol="0">
            <a:spAutoFit/>
          </a:bodyPr>
          <a:lstStyle/>
          <a:p>
            <a:r>
              <a:rPr lang="en-US" sz="2800" dirty="0" smtClean="0">
                <a:solidFill>
                  <a:prstClr val="white"/>
                </a:solidFill>
                <a:latin typeface="Arial Black" pitchFamily="34" charset="0"/>
              </a:rPr>
              <a:t>Mt.6:9-13</a:t>
            </a:r>
            <a:endParaRPr lang="en-US" sz="2800" dirty="0">
              <a:solidFill>
                <a:prstClr val="white"/>
              </a:solidFill>
              <a:latin typeface="Arial Black" pitchFamily="34" charset="0"/>
            </a:endParaRPr>
          </a:p>
        </p:txBody>
      </p:sp>
    </p:spTree>
    <p:extLst>
      <p:ext uri="{BB962C8B-B14F-4D97-AF65-F5344CB8AC3E}">
        <p14:creationId xmlns:p14="http://schemas.microsoft.com/office/powerpoint/2010/main" val="17694414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6654" y="609600"/>
            <a:ext cx="3429000"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3400" y="228600"/>
            <a:ext cx="6852327" cy="1200329"/>
          </a:xfrm>
          <a:prstGeom prst="rect">
            <a:avLst/>
          </a:prstGeom>
          <a:noFill/>
        </p:spPr>
        <p:txBody>
          <a:bodyPr wrap="square" lIns="91440" tIns="45720" rIns="91440" bIns="45720">
            <a:spAutoFit/>
          </a:bodyPr>
          <a:lstStyle/>
          <a:p>
            <a:pPr algn="ctr"/>
            <a:r>
              <a:rPr lang="en-US" sz="3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rPr>
              <a:t>The Kind Of Prayer That Pleases God</a:t>
            </a:r>
            <a:endParaRPr lang="en-US" sz="36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Black" pitchFamily="34" charset="0"/>
            </a:endParaRPr>
          </a:p>
        </p:txBody>
      </p:sp>
      <p:sp>
        <p:nvSpPr>
          <p:cNvPr id="3" name="TextBox 2"/>
          <p:cNvSpPr txBox="1"/>
          <p:nvPr/>
        </p:nvSpPr>
        <p:spPr>
          <a:xfrm>
            <a:off x="704135" y="1479975"/>
            <a:ext cx="3886200" cy="830997"/>
          </a:xfrm>
          <a:prstGeom prst="rect">
            <a:avLst/>
          </a:prstGeom>
          <a:noFill/>
        </p:spPr>
        <p:txBody>
          <a:bodyPr wrap="square" rtlCol="0">
            <a:spAutoFit/>
          </a:bodyPr>
          <a:lstStyle/>
          <a:p>
            <a:pPr algn="ctr"/>
            <a:r>
              <a:rPr lang="en-US" sz="2400" b="1" dirty="0" smtClean="0">
                <a:solidFill>
                  <a:srgbClr val="FFFF66"/>
                </a:solidFill>
                <a:latin typeface="Arial Narrow" pitchFamily="34" charset="0"/>
              </a:rPr>
              <a:t>Give Us This Day Our Daily Bread</a:t>
            </a:r>
            <a:endParaRPr lang="en-US" sz="2400" b="1" dirty="0">
              <a:solidFill>
                <a:srgbClr val="FFFF66"/>
              </a:solidFill>
              <a:latin typeface="Arial Narrow" pitchFamily="34" charset="0"/>
            </a:endParaRPr>
          </a:p>
        </p:txBody>
      </p:sp>
      <p:sp>
        <p:nvSpPr>
          <p:cNvPr id="4" name="TextBox 3"/>
          <p:cNvSpPr txBox="1"/>
          <p:nvPr/>
        </p:nvSpPr>
        <p:spPr>
          <a:xfrm>
            <a:off x="1156284" y="2310972"/>
            <a:ext cx="2981906" cy="2862322"/>
          </a:xfrm>
          <a:prstGeom prst="rect">
            <a:avLst/>
          </a:prstGeom>
          <a:noFill/>
        </p:spPr>
        <p:txBody>
          <a:bodyPr wrap="none" rtlCol="0">
            <a:spAutoFit/>
          </a:bodyPr>
          <a:lstStyle/>
          <a:p>
            <a:pPr algn="ctr">
              <a:lnSpc>
                <a:spcPct val="150000"/>
              </a:lnSpc>
            </a:pPr>
            <a:r>
              <a:rPr lang="en-US" sz="2400" b="1" dirty="0" smtClean="0">
                <a:solidFill>
                  <a:prstClr val="white"/>
                </a:solidFill>
                <a:latin typeface="Arial Narrow" pitchFamily="34" charset="0"/>
              </a:rPr>
              <a:t>Acts 17:25, 28</a:t>
            </a:r>
          </a:p>
          <a:p>
            <a:pPr algn="ctr">
              <a:lnSpc>
                <a:spcPct val="150000"/>
              </a:lnSpc>
            </a:pPr>
            <a:r>
              <a:rPr lang="en-US" sz="2400" b="1" dirty="0" smtClean="0">
                <a:solidFill>
                  <a:prstClr val="white"/>
                </a:solidFill>
                <a:latin typeface="Arial Narrow" pitchFamily="34" charset="0"/>
              </a:rPr>
              <a:t>Mt.7:7-11</a:t>
            </a:r>
          </a:p>
          <a:p>
            <a:pPr algn="ctr">
              <a:lnSpc>
                <a:spcPct val="150000"/>
              </a:lnSpc>
            </a:pPr>
            <a:r>
              <a:rPr lang="en-US" sz="2400" b="1" dirty="0" smtClean="0">
                <a:solidFill>
                  <a:prstClr val="white"/>
                </a:solidFill>
                <a:latin typeface="Arial Narrow" pitchFamily="34" charset="0"/>
              </a:rPr>
              <a:t>Js.4:2-3  /  1Tim.6:6-12</a:t>
            </a:r>
          </a:p>
          <a:p>
            <a:pPr algn="ctr">
              <a:lnSpc>
                <a:spcPct val="150000"/>
              </a:lnSpc>
            </a:pPr>
            <a:r>
              <a:rPr lang="en-US" sz="2400" b="1" dirty="0" smtClean="0">
                <a:solidFill>
                  <a:prstClr val="white"/>
                </a:solidFill>
                <a:latin typeface="Arial Narrow" pitchFamily="34" charset="0"/>
              </a:rPr>
              <a:t>Eph.4:28  /  1Ths.4:9-12</a:t>
            </a:r>
          </a:p>
          <a:p>
            <a:pPr algn="ctr">
              <a:lnSpc>
                <a:spcPct val="150000"/>
              </a:lnSpc>
            </a:pPr>
            <a:r>
              <a:rPr lang="en-US" sz="2400" b="1" dirty="0" smtClean="0">
                <a:solidFill>
                  <a:prstClr val="white"/>
                </a:solidFill>
                <a:latin typeface="Arial Narrow" pitchFamily="34" charset="0"/>
              </a:rPr>
              <a:t>Js.1:17</a:t>
            </a:r>
            <a:endParaRPr lang="en-US" sz="2400" b="1" dirty="0" smtClean="0">
              <a:solidFill>
                <a:prstClr val="white"/>
              </a:solidFill>
              <a:latin typeface="Arial Narrow" pitchFamily="34" charset="0"/>
            </a:endParaRPr>
          </a:p>
        </p:txBody>
      </p:sp>
    </p:spTree>
    <p:extLst>
      <p:ext uri="{BB962C8B-B14F-4D97-AF65-F5344CB8AC3E}">
        <p14:creationId xmlns:p14="http://schemas.microsoft.com/office/powerpoint/2010/main" val="25930293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2361</TotalTime>
  <Words>1168</Words>
  <Application>Microsoft Office PowerPoint</Application>
  <PresentationFormat>On-screen Show (4:3)</PresentationFormat>
  <Paragraphs>79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Perry</dc:creator>
  <cp:lastModifiedBy>Perry</cp:lastModifiedBy>
  <cp:revision>148</cp:revision>
  <dcterms:created xsi:type="dcterms:W3CDTF">2011-06-10T02:44:41Z</dcterms:created>
  <dcterms:modified xsi:type="dcterms:W3CDTF">2013-05-19T18:55:46Z</dcterms:modified>
</cp:coreProperties>
</file>