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1pPr>
    <a:lvl2pPr marL="0" marR="0" indent="228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2pPr>
    <a:lvl3pPr marL="0" marR="0" indent="457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3pPr>
    <a:lvl4pPr marL="0" marR="0" indent="685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4pPr>
    <a:lvl5pPr marL="0" marR="0" indent="9144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5pPr>
    <a:lvl6pPr marL="0" marR="0" indent="11430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6pPr>
    <a:lvl7pPr marL="0" marR="0" indent="1371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7pPr>
    <a:lvl8pPr marL="0" marR="0" indent="1600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8pPr>
    <a:lvl9pPr marL="0" marR="0" indent="1828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"/>
          <a:ea typeface="Iowan Old Style"/>
          <a:cs typeface="Iowan Old Styl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560" y="-12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098825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"/>
          <p:cNvSpPr>
            <a:spLocks noGrp="1"/>
          </p:cNvSpPr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1pPr>
            <a:lvl2pPr marL="0" indent="2286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2pPr>
            <a:lvl3pPr marL="0" indent="4572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3pPr>
            <a:lvl4pPr marL="0" indent="6858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4pPr>
            <a:lvl5pPr marL="0" indent="9144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“"/>
          <p:cNvSpPr txBox="1"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0" b="1" i="0" spc="0">
                <a:solidFill>
                  <a:srgbClr val="E4E4E4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r>
              <a:t>“</a:t>
            </a:r>
          </a:p>
        </p:txBody>
      </p:sp>
      <p:sp>
        <p:nvSpPr>
          <p:cNvPr id="102" name="Type a quote here."/>
          <p:cNvSpPr txBox="1">
            <a:spLocks noGrp="1"/>
          </p:cNvSpPr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03" name="-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sz="4800" i="1">
                <a:solidFill>
                  <a:srgbClr val="6B6D6D"/>
                </a:solidFill>
              </a:defRPr>
            </a:lvl1pPr>
          </a:lstStyle>
          <a:p>
            <a:r>
              <a:t>-Johnny Appleseed</a:t>
            </a:r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Image"/>
          <p:cNvSpPr>
            <a:spLocks noGrp="1"/>
          </p:cNvSpPr>
          <p:nvPr>
            <p:ph type="pic" idx="13"/>
          </p:nvPr>
        </p:nvSpPr>
        <p:spPr>
          <a:xfrm>
            <a:off x="-63500" y="-139700"/>
            <a:ext cx="13144500" cy="142809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>
            <a:spLocks noGrp="1"/>
          </p:cNvSpPr>
          <p:nvPr>
            <p:ph type="pic" idx="13"/>
          </p:nvPr>
        </p:nvSpPr>
        <p:spPr>
          <a:xfrm>
            <a:off x="-25400" y="-1130300"/>
            <a:ext cx="13045441" cy="1417332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Rectangle"/>
          <p:cNvSpPr>
            <a:spLocks noGrp="1"/>
          </p:cNvSpPr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3" name="Line"/>
          <p:cNvSpPr>
            <a:spLocks noGrp="1"/>
          </p:cNvSpPr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83465" y="9189156"/>
            <a:ext cx="309365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Image"/>
          <p:cNvSpPr>
            <a:spLocks noGrp="1"/>
          </p:cNvSpPr>
          <p:nvPr>
            <p:ph type="pic" idx="13"/>
          </p:nvPr>
        </p:nvSpPr>
        <p:spPr>
          <a:xfrm>
            <a:off x="4191000" y="-12700"/>
            <a:ext cx="9779000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2" name="Line"/>
          <p:cNvSpPr>
            <a:spLocks noGrp="1"/>
          </p:cNvSpPr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Line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e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Image"/>
          <p:cNvSpPr>
            <a:spLocks noGrp="1"/>
          </p:cNvSpPr>
          <p:nvPr>
            <p:ph type="pic" idx="13"/>
          </p:nvPr>
        </p:nvSpPr>
        <p:spPr>
          <a:xfrm>
            <a:off x="-203200" y="-12700"/>
            <a:ext cx="9000805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2" name="Line"/>
          <p:cNvSpPr>
            <a:spLocks noGrp="1"/>
          </p:cNvSpPr>
          <p:nvPr>
            <p:ph type="body" sz="quarter" idx="14"/>
          </p:nvPr>
        </p:nvSpPr>
        <p:spPr>
          <a:xfrm>
            <a:off x="7023100" y="1574800"/>
            <a:ext cx="53975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>
            <a:lvl1pPr marL="406400" indent="-406400">
              <a:defRPr sz="2800"/>
            </a:lvl1pPr>
            <a:lvl2pPr marL="812800" indent="-406400">
              <a:defRPr sz="2800"/>
            </a:lvl2pPr>
            <a:lvl3pPr marL="1219200" indent="-406400">
              <a:defRPr sz="2800"/>
            </a:lvl3pPr>
            <a:lvl4pPr marL="1625600" indent="-406400">
              <a:defRPr sz="2800"/>
            </a:lvl4pPr>
            <a:lvl5pPr marL="2032000" indent="-406400"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Image"/>
          <p:cNvSpPr>
            <a:spLocks noGrp="1"/>
          </p:cNvSpPr>
          <p:nvPr>
            <p:ph type="pic" idx="13"/>
          </p:nvPr>
        </p:nvSpPr>
        <p:spPr>
          <a:xfrm>
            <a:off x="571500" y="508000"/>
            <a:ext cx="7454900" cy="80994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" name="Image"/>
          <p:cNvSpPr>
            <a:spLocks noGrp="1"/>
          </p:cNvSpPr>
          <p:nvPr>
            <p:ph type="pic" sz="quarter" idx="14"/>
          </p:nvPr>
        </p:nvSpPr>
        <p:spPr>
          <a:xfrm>
            <a:off x="7944067" y="424462"/>
            <a:ext cx="5275146" cy="45593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Image"/>
          <p:cNvSpPr>
            <a:spLocks noGrp="1"/>
          </p:cNvSpPr>
          <p:nvPr>
            <p:ph type="pic" sz="quarter" idx="15"/>
          </p:nvPr>
        </p:nvSpPr>
        <p:spPr>
          <a:xfrm>
            <a:off x="8102600" y="4267200"/>
            <a:ext cx="4470400" cy="447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sz="2800" i="1" spc="28"/>
            </a:lvl1pPr>
            <a:lvl2pPr marL="0" indent="228600">
              <a:spcBef>
                <a:spcPts val="1400"/>
              </a:spcBef>
              <a:buSzTx/>
              <a:buFontTx/>
              <a:buNone/>
              <a:defRPr sz="2800" i="1" spc="28"/>
            </a:lvl2pPr>
            <a:lvl3pPr marL="0" indent="457200">
              <a:spcBef>
                <a:spcPts val="1400"/>
              </a:spcBef>
              <a:buSzTx/>
              <a:buFontTx/>
              <a:buNone/>
              <a:defRPr sz="2800" i="1" spc="28"/>
            </a:lvl3pPr>
            <a:lvl4pPr marL="0" indent="685800">
              <a:spcBef>
                <a:spcPts val="1400"/>
              </a:spcBef>
              <a:buSzTx/>
              <a:buFontTx/>
              <a:buNone/>
              <a:defRPr sz="2800" i="1" spc="28"/>
            </a:lvl4pPr>
            <a:lvl5pPr marL="0" indent="914400">
              <a:spcBef>
                <a:spcPts val="1400"/>
              </a:spcBef>
              <a:buSzTx/>
              <a:buFontTx/>
              <a:buNone/>
              <a:defRPr sz="2800" i="1" spc="2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sz="1600" i="0" spc="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1pPr>
      <a:lvl2pPr marL="9398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2pPr>
      <a:lvl3pPr marL="14097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3pPr>
      <a:lvl4pPr marL="18796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4pPr>
      <a:lvl5pPr marL="23495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5pPr>
      <a:lvl6pPr marL="28194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6pPr>
      <a:lvl7pPr marL="32893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7pPr>
      <a:lvl8pPr marL="37592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8pPr>
      <a:lvl9pPr marL="42291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4" name="Our Personal Respons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>
                <a:solidFill>
                  <a:srgbClr val="000000"/>
                </a:solidFill>
              </a:defRPr>
            </a:lvl1pPr>
          </a:lstStyle>
          <a:p>
            <a:r>
              <a:t>Our Personal Response</a:t>
            </a:r>
          </a:p>
        </p:txBody>
      </p:sp>
      <p:sp>
        <p:nvSpPr>
          <p:cNvPr id="165" name="Admit that we sin (1 Jn. 1:8-9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t>Admit that we sin (1 Jn. 1:8-9)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Be sorrowful over it (2 Cor. 7:9-10)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Hate it (Psalm 97:10; Prov. 8:13)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Turn away from sin (2 Tim. 2:19)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hecker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8" name="The Heavenly Respons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>
                <a:solidFill>
                  <a:srgbClr val="000000"/>
                </a:solidFill>
              </a:defRPr>
            </a:lvl1pPr>
          </a:lstStyle>
          <a:p>
            <a:r>
              <a:t>The Heavenly Response</a:t>
            </a:r>
          </a:p>
        </p:txBody>
      </p:sp>
      <p:sp>
        <p:nvSpPr>
          <p:cNvPr id="169" name="The preparation, planning, and performing of redemption. (Eph. 3:11-12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t>The preparation, planning, and performing of redemption. (Eph. 3:11-12)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The message of the Gospel (1 Cor. 15:1-4)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The restoration of sinful man to a loving Father.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1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 dir="vert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94" t="7974" r="116" b="23208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130" name="Rectangle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131" name="Line"/>
          <p:cNvSpPr>
            <a:spLocks noGrp="1"/>
          </p:cNvSpPr>
          <p:nvPr>
            <p:ph type="body" idx="15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2" name="Fundamental Bible Doctrines"/>
          <p:cNvSpPr txBox="1">
            <a:spLocks noGrp="1"/>
          </p:cNvSpPr>
          <p:nvPr>
            <p:ph type="title"/>
          </p:nvPr>
        </p:nvSpPr>
        <p:spPr>
          <a:xfrm>
            <a:off x="577850" y="7368322"/>
            <a:ext cx="11861800" cy="2209801"/>
          </a:xfrm>
          <a:prstGeom prst="rect">
            <a:avLst/>
          </a:prstGeom>
        </p:spPr>
        <p:txBody>
          <a:bodyPr anchor="ctr"/>
          <a:lstStyle>
            <a:lvl1pPr algn="ctr">
              <a:defRPr sz="6600"/>
            </a:lvl1pPr>
          </a:lstStyle>
          <a:p>
            <a:r>
              <a:t>Fundamental Bible Doctrines</a:t>
            </a:r>
          </a:p>
        </p:txBody>
      </p:sp>
      <p:sp>
        <p:nvSpPr>
          <p:cNvPr id="133" name="The Problem of Sin"/>
          <p:cNvSpPr txBox="1"/>
          <p:nvPr/>
        </p:nvSpPr>
        <p:spPr>
          <a:xfrm>
            <a:off x="544140" y="6484109"/>
            <a:ext cx="11929221" cy="1484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7" tIns="48767" rIns="48767" bIns="48767" anchor="ctr">
            <a:spAutoFit/>
          </a:bodyPr>
          <a:lstStyle>
            <a:lvl1pPr algn="ctr">
              <a:spcBef>
                <a:spcPts val="1800"/>
              </a:spcBef>
              <a:defRPr sz="10900" i="0" spc="0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The Problem of Sin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34155" t="129" r="9870" b="129"/>
          <a:stretch>
            <a:fillRect/>
          </a:stretch>
        </p:blipFill>
        <p:spPr>
          <a:xfrm>
            <a:off x="7531100" y="0"/>
            <a:ext cx="5473700" cy="9753600"/>
          </a:xfrm>
          <a:prstGeom prst="rect">
            <a:avLst/>
          </a:prstGeom>
        </p:spPr>
      </p:pic>
      <p:sp>
        <p:nvSpPr>
          <p:cNvPr id="136" name="Line"/>
          <p:cNvSpPr>
            <a:spLocks noGrp="1"/>
          </p:cNvSpPr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7" name="The Nature of Si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The Nature of Sin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hecker dir="vert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0" name="What is sin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>
                <a:solidFill>
                  <a:srgbClr val="000000"/>
                </a:solidFill>
              </a:defRPr>
            </a:lvl1pPr>
          </a:lstStyle>
          <a:p>
            <a:r>
              <a:t>What is sin?</a:t>
            </a:r>
          </a:p>
        </p:txBody>
      </p:sp>
      <p:sp>
        <p:nvSpPr>
          <p:cNvPr id="141" name="“An act of disobedience to divine law.” (Vine’s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500">
                <a:solidFill>
                  <a:srgbClr val="363728"/>
                </a:solidFill>
              </a:defRPr>
            </a:pPr>
            <a:r>
              <a:t>“An act of disobedience to divine law.” (Vine’s)</a:t>
            </a:r>
          </a:p>
          <a:p>
            <a:pPr>
              <a:defRPr sz="3500">
                <a:solidFill>
                  <a:srgbClr val="363728"/>
                </a:solidFill>
              </a:defRPr>
            </a:pPr>
            <a:r>
              <a:t>Disobedience, error, fault, iniquity, transgression, ungodliness.</a:t>
            </a:r>
          </a:p>
          <a:p>
            <a:pPr>
              <a:defRPr sz="3500">
                <a:solidFill>
                  <a:srgbClr val="363728"/>
                </a:solidFill>
              </a:defRPr>
            </a:pPr>
            <a:r>
              <a:t>Transgression of the law (1 John 3:4)</a:t>
            </a:r>
          </a:p>
          <a:p>
            <a:pPr>
              <a:defRPr sz="3500">
                <a:solidFill>
                  <a:srgbClr val="363728"/>
                </a:solidFill>
              </a:defRPr>
            </a:pPr>
            <a:r>
              <a:t>All unrighteousness (1 John 5:17)</a:t>
            </a:r>
          </a:p>
          <a:p>
            <a:pPr>
              <a:defRPr sz="3500">
                <a:solidFill>
                  <a:srgbClr val="363728"/>
                </a:solidFill>
              </a:defRPr>
            </a:pPr>
            <a:r>
              <a:t>Includes omission of what is known to be good. (James 4:17)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hecker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4" name="Bible Descriptions of Si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>
                <a:solidFill>
                  <a:srgbClr val="000000"/>
                </a:solidFill>
              </a:defRPr>
            </a:lvl1pPr>
          </a:lstStyle>
          <a:p>
            <a:r>
              <a:t>Bible Descriptions of Sin</a:t>
            </a:r>
          </a:p>
        </p:txBody>
      </p:sp>
      <p:sp>
        <p:nvSpPr>
          <p:cNvPr id="145" name="Rebellion against God (Deut. 9:7; Josh. 1:18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t>Rebellion against God (Deut. 9:7; Josh. 1:18)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Works of darkness (Eph. 5:11)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Leads to death (Heb. 9:24)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Keeps us from moving forward (Heb. 12:1)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8" name="How God Views Si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>
                <a:solidFill>
                  <a:srgbClr val="000000"/>
                </a:solidFill>
              </a:defRPr>
            </a:lvl1pPr>
          </a:lstStyle>
          <a:p>
            <a:r>
              <a:t>How God Views Sin</a:t>
            </a:r>
          </a:p>
        </p:txBody>
      </p:sp>
      <p:sp>
        <p:nvSpPr>
          <p:cNvPr id="149" name="He sees all of it (cf. Gen. 3:8-12; 4:8-10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t>He sees all of it (cf. Gen. 3:8-12; 4:8-10)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He abominates it (Deut. 25:16)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It angers Him (1 Kings 16:2)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He punishes sin (Is. 13:11; Amos 3:2)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He will not tolerate it forever (2 Pet. 3:9-10)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34155" t="129" r="9870" b="129"/>
          <a:stretch>
            <a:fillRect/>
          </a:stretch>
        </p:blipFill>
        <p:spPr>
          <a:xfrm>
            <a:off x="7531100" y="0"/>
            <a:ext cx="5473700" cy="9753600"/>
          </a:xfrm>
          <a:prstGeom prst="rect">
            <a:avLst/>
          </a:prstGeom>
        </p:spPr>
      </p:pic>
      <p:sp>
        <p:nvSpPr>
          <p:cNvPr id="152" name="Line"/>
          <p:cNvSpPr>
            <a:spLocks noGrp="1"/>
          </p:cNvSpPr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3" name="The Problem With Sin"/>
          <p:cNvSpPr txBox="1">
            <a:spLocks noGrp="1"/>
          </p:cNvSpPr>
          <p:nvPr>
            <p:ph type="title"/>
          </p:nvPr>
        </p:nvSpPr>
        <p:spPr>
          <a:xfrm>
            <a:off x="206694" y="571500"/>
            <a:ext cx="7181212" cy="7213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The Problem With Sin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hecker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6" name="The Problem With Si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>
                <a:solidFill>
                  <a:srgbClr val="000000"/>
                </a:solidFill>
              </a:defRPr>
            </a:lvl1pPr>
          </a:lstStyle>
          <a:p>
            <a:r>
              <a:t>The Problem With Sin</a:t>
            </a:r>
          </a:p>
        </p:txBody>
      </p:sp>
      <p:sp>
        <p:nvSpPr>
          <p:cNvPr id="157" name="We love it. (Heb. 11:24-25; John 3:19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t>We love it. (Heb. 11:24-25; John 3:19)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We are all guilty of it. (Rom. 3:23)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Living in sin makes us dead to God. (Eph. 2:1)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It brings guilt. (Rom. 3:19)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It has power. (John 8:34; cf. Rom. 7:14-21)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It brings death. (Rom. 6:23; cf. Rev. 21:8)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hecker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34155" t="129" r="9870" b="129"/>
          <a:stretch>
            <a:fillRect/>
          </a:stretch>
        </p:blipFill>
        <p:spPr>
          <a:xfrm>
            <a:off x="7531100" y="0"/>
            <a:ext cx="5473700" cy="9753600"/>
          </a:xfrm>
          <a:prstGeom prst="rect">
            <a:avLst/>
          </a:prstGeom>
        </p:spPr>
      </p:pic>
      <p:sp>
        <p:nvSpPr>
          <p:cNvPr id="160" name="Line"/>
          <p:cNvSpPr>
            <a:spLocks noGrp="1"/>
          </p:cNvSpPr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1" name="The Answer To Sin"/>
          <p:cNvSpPr txBox="1">
            <a:spLocks noGrp="1"/>
          </p:cNvSpPr>
          <p:nvPr>
            <p:ph type="title"/>
          </p:nvPr>
        </p:nvSpPr>
        <p:spPr>
          <a:xfrm>
            <a:off x="206694" y="571500"/>
            <a:ext cx="7181212" cy="7213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The Answer To Sin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hecker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800" b="0" i="1" u="none" strike="noStrike" cap="none" spc="28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800" b="0" i="1" u="none" strike="noStrike" cap="none" spc="28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</Words>
  <Application>Microsoft Office PowerPoint</Application>
  <PresentationFormat>Custom</PresentationFormat>
  <Paragraphs>38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New_Template9</vt:lpstr>
      <vt:lpstr>PowerPoint Presentation</vt:lpstr>
      <vt:lpstr>Fundamental Bible Doctrines</vt:lpstr>
      <vt:lpstr>The Nature of Sin</vt:lpstr>
      <vt:lpstr>What is sin?</vt:lpstr>
      <vt:lpstr>Bible Descriptions of Sin</vt:lpstr>
      <vt:lpstr>How God Views Sin</vt:lpstr>
      <vt:lpstr>The Problem With Sin</vt:lpstr>
      <vt:lpstr>The Problem With Sin</vt:lpstr>
      <vt:lpstr>The Answer To Sin</vt:lpstr>
      <vt:lpstr>Our Personal Response</vt:lpstr>
      <vt:lpstr>The Heavenly Response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Pulpit</cp:lastModifiedBy>
  <cp:revision>2</cp:revision>
  <dcterms:modified xsi:type="dcterms:W3CDTF">2019-09-15T14:01:05Z</dcterms:modified>
</cp:coreProperties>
</file>