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59" r:id="rId3"/>
    <p:sldId id="262" r:id="rId4"/>
    <p:sldId id="264"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F2F"/>
    <a:srgbClr val="4B8039"/>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8" d="100"/>
          <a:sy n="68" d="100"/>
        </p:scale>
        <p:origin x="1578"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11CFB-DA25-4A95-A252-247E8D2332A1}" type="slidenum">
              <a:rPr lang="en-US"/>
              <a:pPr>
                <a:defRPr/>
              </a:pPr>
              <a:t>‹#›</a:t>
            </a:fld>
            <a:endParaRPr lang="en-US"/>
          </a:p>
        </p:txBody>
      </p:sp>
    </p:spTree>
    <p:extLst>
      <p:ext uri="{BB962C8B-B14F-4D97-AF65-F5344CB8AC3E}">
        <p14:creationId xmlns:p14="http://schemas.microsoft.com/office/powerpoint/2010/main" val="278779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F2F58-372C-4E5B-9355-DFEDE4441689}" type="slidenum">
              <a:rPr lang="en-US"/>
              <a:pPr>
                <a:defRPr/>
              </a:pPr>
              <a:t>‹#›</a:t>
            </a:fld>
            <a:endParaRPr lang="en-US"/>
          </a:p>
        </p:txBody>
      </p:sp>
    </p:spTree>
    <p:extLst>
      <p:ext uri="{BB962C8B-B14F-4D97-AF65-F5344CB8AC3E}">
        <p14:creationId xmlns:p14="http://schemas.microsoft.com/office/powerpoint/2010/main" val="7392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BC252-0E7E-483E-9D15-C958FCD26CEE}" type="slidenum">
              <a:rPr lang="en-US"/>
              <a:pPr>
                <a:defRPr/>
              </a:pPr>
              <a:t>‹#›</a:t>
            </a:fld>
            <a:endParaRPr lang="en-US"/>
          </a:p>
        </p:txBody>
      </p:sp>
    </p:spTree>
    <p:extLst>
      <p:ext uri="{BB962C8B-B14F-4D97-AF65-F5344CB8AC3E}">
        <p14:creationId xmlns:p14="http://schemas.microsoft.com/office/powerpoint/2010/main" val="62330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0FCEED-BB20-43DB-8AB3-C48137AFE41C}" type="slidenum">
              <a:rPr lang="en-US"/>
              <a:pPr>
                <a:defRPr/>
              </a:pPr>
              <a:t>‹#›</a:t>
            </a:fld>
            <a:endParaRPr lang="en-US"/>
          </a:p>
        </p:txBody>
      </p:sp>
    </p:spTree>
    <p:extLst>
      <p:ext uri="{BB962C8B-B14F-4D97-AF65-F5344CB8AC3E}">
        <p14:creationId xmlns:p14="http://schemas.microsoft.com/office/powerpoint/2010/main" val="31187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418FBD-6E52-404F-9FB1-912F35531C7D}" type="slidenum">
              <a:rPr lang="en-US"/>
              <a:pPr>
                <a:defRPr/>
              </a:pPr>
              <a:t>‹#›</a:t>
            </a:fld>
            <a:endParaRPr lang="en-US"/>
          </a:p>
        </p:txBody>
      </p:sp>
    </p:spTree>
    <p:extLst>
      <p:ext uri="{BB962C8B-B14F-4D97-AF65-F5344CB8AC3E}">
        <p14:creationId xmlns:p14="http://schemas.microsoft.com/office/powerpoint/2010/main" val="227557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8D8A31-89D2-45C8-988D-BE1A6EE6E621}" type="slidenum">
              <a:rPr lang="en-US"/>
              <a:pPr>
                <a:defRPr/>
              </a:pPr>
              <a:t>‹#›</a:t>
            </a:fld>
            <a:endParaRPr lang="en-US"/>
          </a:p>
        </p:txBody>
      </p:sp>
    </p:spTree>
    <p:extLst>
      <p:ext uri="{BB962C8B-B14F-4D97-AF65-F5344CB8AC3E}">
        <p14:creationId xmlns:p14="http://schemas.microsoft.com/office/powerpoint/2010/main" val="316498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9F4D06-EDAE-4054-82DB-B259C683CB3D}" type="slidenum">
              <a:rPr lang="en-US"/>
              <a:pPr>
                <a:defRPr/>
              </a:pPr>
              <a:t>‹#›</a:t>
            </a:fld>
            <a:endParaRPr lang="en-US"/>
          </a:p>
        </p:txBody>
      </p:sp>
    </p:spTree>
    <p:extLst>
      <p:ext uri="{BB962C8B-B14F-4D97-AF65-F5344CB8AC3E}">
        <p14:creationId xmlns:p14="http://schemas.microsoft.com/office/powerpoint/2010/main" val="4096913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3DB0EC-7A72-4F0D-A19A-56F0B39C453C}" type="slidenum">
              <a:rPr lang="en-US"/>
              <a:pPr>
                <a:defRPr/>
              </a:pPr>
              <a:t>‹#›</a:t>
            </a:fld>
            <a:endParaRPr lang="en-US"/>
          </a:p>
        </p:txBody>
      </p:sp>
    </p:spTree>
    <p:extLst>
      <p:ext uri="{BB962C8B-B14F-4D97-AF65-F5344CB8AC3E}">
        <p14:creationId xmlns:p14="http://schemas.microsoft.com/office/powerpoint/2010/main" val="54785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EA75A5-68B3-45E0-ACC4-F4589567C46E}" type="slidenum">
              <a:rPr lang="en-US"/>
              <a:pPr>
                <a:defRPr/>
              </a:pPr>
              <a:t>‹#›</a:t>
            </a:fld>
            <a:endParaRPr lang="en-US"/>
          </a:p>
        </p:txBody>
      </p:sp>
    </p:spTree>
    <p:extLst>
      <p:ext uri="{BB962C8B-B14F-4D97-AF65-F5344CB8AC3E}">
        <p14:creationId xmlns:p14="http://schemas.microsoft.com/office/powerpoint/2010/main" val="338122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367513" y="4435475"/>
            <a:ext cx="4983919" cy="400887"/>
          </a:xfrm>
        </p:spPr>
        <p:txBody>
          <a:bodyPr>
            <a:normAutofit/>
          </a:bodyPr>
          <a:lstStyle>
            <a:lvl1pPr>
              <a:defRPr sz="1600">
                <a:solidFill>
                  <a:srgbClr val="5D8F2F"/>
                </a:solidFill>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7512" y="2637132"/>
            <a:ext cx="4983919" cy="1527784"/>
          </a:xfrm>
        </p:spPr>
        <p:txBody>
          <a:bodyPr/>
          <a:lstStyle/>
          <a:p>
            <a:r>
              <a:rPr lang="en-US" dirty="0"/>
              <a:t>Add Your Title</a:t>
            </a:r>
          </a:p>
        </p:txBody>
      </p:sp>
      <p:sp>
        <p:nvSpPr>
          <p:cNvPr id="5" name="Text Placeholder 5"/>
          <p:cNvSpPr>
            <a:spLocks noGrp="1"/>
          </p:cNvSpPr>
          <p:nvPr>
            <p:ph type="body" sz="quarter" idx="11" hasCustomPrompt="1"/>
          </p:nvPr>
        </p:nvSpPr>
        <p:spPr>
          <a:xfrm>
            <a:off x="3367513" y="4435475"/>
            <a:ext cx="4983919" cy="400887"/>
          </a:xfrm>
        </p:spPr>
        <p:txBody>
          <a:bodyPr>
            <a:normAutofit/>
          </a:bodyPr>
          <a:lstStyle>
            <a:lvl1pPr>
              <a:defRPr sz="1600">
                <a:solidFill>
                  <a:srgbClr val="5D8F2F"/>
                </a:solidFill>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89104" y="383729"/>
            <a:ext cx="8564756" cy="462779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289104" y="383729"/>
            <a:ext cx="8564756" cy="462779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7087" y="5482907"/>
            <a:ext cx="2417714" cy="797952"/>
          </a:xfrm>
        </p:spPr>
        <p:txBody>
          <a:bodyPr>
            <a:noAutofit/>
          </a:bodyPr>
          <a:lstStyle>
            <a:lvl1pPr>
              <a:defRPr sz="1800"/>
            </a:lvl1pPr>
          </a:lstStyle>
          <a:p>
            <a:r>
              <a:rPr lang="en-US" dirty="0"/>
              <a:t>Add Your Title</a:t>
            </a:r>
          </a:p>
        </p:txBody>
      </p:sp>
      <p:sp>
        <p:nvSpPr>
          <p:cNvPr id="5" name="Text Placeholder 6"/>
          <p:cNvSpPr>
            <a:spLocks noGrp="1"/>
          </p:cNvSpPr>
          <p:nvPr>
            <p:ph type="body" sz="quarter" idx="11" hasCustomPrompt="1"/>
          </p:nvPr>
        </p:nvSpPr>
        <p:spPr>
          <a:xfrm>
            <a:off x="289104" y="383729"/>
            <a:ext cx="8564756" cy="462779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31411" y="240703"/>
            <a:ext cx="8658944" cy="4425912"/>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1F740-1ED1-47DC-A9A1-D330D6B6D63E}" type="slidenum">
              <a:rPr lang="en-US"/>
              <a:pPr>
                <a:defRPr/>
              </a:pPr>
              <a:t>‹#›</a:t>
            </a:fld>
            <a:endParaRPr lang="en-US"/>
          </a:p>
        </p:txBody>
      </p:sp>
    </p:spTree>
    <p:extLst>
      <p:ext uri="{BB962C8B-B14F-4D97-AF65-F5344CB8AC3E}">
        <p14:creationId xmlns:p14="http://schemas.microsoft.com/office/powerpoint/2010/main" val="39536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202094-BFE2-458E-9E46-5F8A8F87BB8B}" type="slidenum">
              <a:rPr lang="en-US"/>
              <a:pPr>
                <a:defRPr/>
              </a:pPr>
              <a:t>‹#›</a:t>
            </a:fld>
            <a:endParaRPr lang="en-US"/>
          </a:p>
        </p:txBody>
      </p:sp>
    </p:spTree>
    <p:extLst>
      <p:ext uri="{BB962C8B-B14F-4D97-AF65-F5344CB8AC3E}">
        <p14:creationId xmlns:p14="http://schemas.microsoft.com/office/powerpoint/2010/main" val="405325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4/10/2019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FFFFFF"/>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FFFFFF"/>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FFFFFF"/>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FFFFFF"/>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789807F9-F450-412E-B3A2-E289E6FCF281}" type="slidenum">
              <a:rPr lang="en-US"/>
              <a:pPr>
                <a:defRPr/>
              </a:pPr>
              <a:t>‹#›</a:t>
            </a:fld>
            <a:endParaRPr lang="en-US"/>
          </a:p>
        </p:txBody>
      </p:sp>
    </p:spTree>
    <p:extLst>
      <p:ext uri="{BB962C8B-B14F-4D97-AF65-F5344CB8AC3E}">
        <p14:creationId xmlns:p14="http://schemas.microsoft.com/office/powerpoint/2010/main" val="244711434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2.bp.blogspot.com/_R_mZ_G7NXbM/TSHk4c7NJ_I/AAAAAAAAAMI/mGzcHzSJ0VQ/s1600/John-Calvin.jpg"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gif"/><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upload.wikimedia.org/wikipedia/en/3/37/Alexander_Campbell_Age_65.jpg" TargetMode="External"/><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4348" y="4266799"/>
            <a:ext cx="5252704" cy="1024292"/>
          </a:xfrm>
        </p:spPr>
        <p:txBody>
          <a:bodyPr>
            <a:normAutofit/>
          </a:bodyPr>
          <a:lstStyle/>
          <a:p>
            <a:r>
              <a:rPr lang="en-US" sz="2800" dirty="0">
                <a:latin typeface="Century Gothic" panose="020B0502020202020204" pitchFamily="34" charset="0"/>
              </a:rPr>
              <a:t>How Can I Know Which Church is Right?</a:t>
            </a:r>
          </a:p>
        </p:txBody>
      </p:sp>
      <p:sp>
        <p:nvSpPr>
          <p:cNvPr id="5" name="Speech Bubble: Oval 4">
            <a:extLst>
              <a:ext uri="{FF2B5EF4-FFF2-40B4-BE49-F238E27FC236}">
                <a16:creationId xmlns:a16="http://schemas.microsoft.com/office/drawing/2014/main" id="{59F4E659-28BC-4AA6-8578-CBBE2CA9BB93}"/>
              </a:ext>
            </a:extLst>
          </p:cNvPr>
          <p:cNvSpPr/>
          <p:nvPr/>
        </p:nvSpPr>
        <p:spPr>
          <a:xfrm>
            <a:off x="5794744" y="47668"/>
            <a:ext cx="3242930" cy="2378550"/>
          </a:xfrm>
          <a:prstGeom prst="wedgeEllipseCallout">
            <a:avLst/>
          </a:prstGeom>
          <a:solidFill>
            <a:srgbClr val="5D8F2F"/>
          </a:solidFill>
          <a:ln>
            <a:solidFill>
              <a:srgbClr val="5D8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Century Gothic" panose="020B0502020202020204" pitchFamily="34" charset="0"/>
              </a:rPr>
              <a:t>Why are there so many churches? </a:t>
            </a:r>
          </a:p>
        </p:txBody>
      </p:sp>
      <p:sp>
        <p:nvSpPr>
          <p:cNvPr id="6" name="Speech Bubble: Oval 5">
            <a:extLst>
              <a:ext uri="{FF2B5EF4-FFF2-40B4-BE49-F238E27FC236}">
                <a16:creationId xmlns:a16="http://schemas.microsoft.com/office/drawing/2014/main" id="{89EC49D2-3174-4E22-92DC-79C103FEC9D3}"/>
              </a:ext>
            </a:extLst>
          </p:cNvPr>
          <p:cNvSpPr/>
          <p:nvPr/>
        </p:nvSpPr>
        <p:spPr>
          <a:xfrm flipH="1">
            <a:off x="425301" y="110205"/>
            <a:ext cx="3955311" cy="2480996"/>
          </a:xfrm>
          <a:prstGeom prst="wedgeEllipseCallout">
            <a:avLst/>
          </a:prstGeom>
          <a:solidFill>
            <a:srgbClr val="5D8F2F"/>
          </a:solidFill>
          <a:ln>
            <a:solidFill>
              <a:srgbClr val="5D8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Century Gothic" panose="020B0502020202020204" pitchFamily="34" charset="0"/>
              </a:rPr>
              <a:t>Does it matter which church I’m a part of? </a:t>
            </a:r>
          </a:p>
        </p:txBody>
      </p:sp>
      <p:sp>
        <p:nvSpPr>
          <p:cNvPr id="7" name="Speech Bubble: Oval 6">
            <a:extLst>
              <a:ext uri="{FF2B5EF4-FFF2-40B4-BE49-F238E27FC236}">
                <a16:creationId xmlns:a16="http://schemas.microsoft.com/office/drawing/2014/main" id="{008B7CE3-037A-4178-838E-CCB73F74E1A8}"/>
              </a:ext>
            </a:extLst>
          </p:cNvPr>
          <p:cNvSpPr/>
          <p:nvPr/>
        </p:nvSpPr>
        <p:spPr>
          <a:xfrm>
            <a:off x="1100467" y="4778945"/>
            <a:ext cx="2604978" cy="1883913"/>
          </a:xfrm>
          <a:prstGeom prst="wedgeEllipseCallout">
            <a:avLst>
              <a:gd name="adj1" fmla="val 33265"/>
              <a:gd name="adj2" fmla="val -65347"/>
            </a:avLst>
          </a:prstGeom>
          <a:solidFill>
            <a:srgbClr val="5D8F2F"/>
          </a:solidFill>
          <a:ln>
            <a:solidFill>
              <a:srgbClr val="5D8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Century Gothic" panose="020B0502020202020204" pitchFamily="34" charset="0"/>
              </a:rPr>
              <a:t>Which church is right? </a:t>
            </a:r>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farm3.static.flickr.com/2772/4173585314_725030a45f.jpg"/>
          <p:cNvPicPr>
            <a:picLocks noChangeAspect="1" noChangeArrowheads="1"/>
          </p:cNvPicPr>
          <p:nvPr/>
        </p:nvPicPr>
        <p:blipFill>
          <a:blip r:embed="rId2" cstate="print"/>
          <a:srcRect/>
          <a:stretch>
            <a:fillRect/>
          </a:stretch>
        </p:blipFill>
        <p:spPr bwMode="auto">
          <a:xfrm>
            <a:off x="2209800" y="3048000"/>
            <a:ext cx="4762500" cy="3571875"/>
          </a:xfrm>
          <a:prstGeom prst="rect">
            <a:avLst/>
          </a:prstGeom>
          <a:noFill/>
        </p:spPr>
      </p:pic>
      <p:sp>
        <p:nvSpPr>
          <p:cNvPr id="54274" name="TextBox 3"/>
          <p:cNvSpPr txBox="1">
            <a:spLocks noChangeArrowheads="1"/>
          </p:cNvSpPr>
          <p:nvPr/>
        </p:nvSpPr>
        <p:spPr bwMode="auto">
          <a:xfrm>
            <a:off x="228600" y="152400"/>
            <a:ext cx="8763000" cy="3539430"/>
          </a:xfrm>
          <a:prstGeom prst="rect">
            <a:avLst/>
          </a:prstGeom>
          <a:solidFill>
            <a:srgbClr val="99FFCC"/>
          </a:solid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Nazarene Church:  </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“We do hereby ordain, adopt, and set forth, as the fundamental law or constitution of the Church of the Nazarene, the Articles of Faith, the General rule, and the Articles of Organization and Government” (</a:t>
            </a:r>
            <a:r>
              <a:rPr kumimoji="0" lang="en-US" sz="3200" b="0" i="0" u="sng" strike="noStrike" kern="1200" cap="none" spc="0" normalizeH="0" baseline="0" noProof="0" dirty="0">
                <a:ln>
                  <a:noFill/>
                </a:ln>
                <a:solidFill>
                  <a:srgbClr val="000000"/>
                </a:solidFill>
                <a:effectLst/>
                <a:uLnTx/>
                <a:uFillTx/>
                <a:latin typeface="Tahoma" pitchFamily="34" charset="0"/>
                <a:ea typeface="+mn-ea"/>
                <a:cs typeface="+mn-cs"/>
              </a:rPr>
              <a:t>Preamble of Constitution of Church of Nazarene</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a:t>
            </a:r>
          </a:p>
        </p:txBody>
      </p:sp>
    </p:spTree>
    <p:extLst>
      <p:ext uri="{BB962C8B-B14F-4D97-AF65-F5344CB8AC3E}">
        <p14:creationId xmlns:p14="http://schemas.microsoft.com/office/powerpoint/2010/main" val="30410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152400" y="228600"/>
            <a:ext cx="8839200" cy="3046413"/>
          </a:xfrm>
          <a:prstGeom prst="rect">
            <a:avLst/>
          </a:prstGeom>
          <a:solidFill>
            <a:srgbClr val="99FFCC"/>
          </a:solidFill>
          <a:ln w="9525">
            <a:noFill/>
            <a:miter lim="800000"/>
            <a:headEnd/>
            <a:tailEnd/>
          </a:ln>
          <a:effectLst>
            <a:glow rad="228600">
              <a:schemeClr val="accent2">
                <a:satMod val="175000"/>
                <a:alpha val="40000"/>
              </a:schemeClr>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Episcopalian Church:  </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“Laws enacted at the tri-annual General Convention of Bishops are Canon Law and define the rules and procedures by which the church and its members are to live” (</a:t>
            </a:r>
            <a:r>
              <a:rPr kumimoji="0" lang="en-US" sz="3200" b="0" i="0" u="sng" strike="noStrike" kern="1200" cap="none" spc="0" normalizeH="0" baseline="0" noProof="0" dirty="0">
                <a:ln>
                  <a:noFill/>
                </a:ln>
                <a:solidFill>
                  <a:srgbClr val="000000"/>
                </a:solidFill>
                <a:effectLst/>
                <a:uLnTx/>
                <a:uFillTx/>
                <a:latin typeface="Tahoma" pitchFamily="34" charset="0"/>
                <a:ea typeface="+mn-ea"/>
                <a:cs typeface="+mn-cs"/>
              </a:rPr>
              <a:t>A New Dictionary for Episcopalians</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 pg. 34)</a:t>
            </a:r>
          </a:p>
        </p:txBody>
      </p:sp>
      <p:pic>
        <p:nvPicPr>
          <p:cNvPr id="3" name="Picture 4" descr="episcopal2"/>
          <p:cNvPicPr preferRelativeResize="0">
            <a:picLocks noChangeArrowheads="1"/>
          </p:cNvPicPr>
          <p:nvPr/>
        </p:nvPicPr>
        <p:blipFill>
          <a:blip r:embed="rId2" cstate="print"/>
          <a:srcRect/>
          <a:stretch>
            <a:fillRect/>
          </a:stretch>
        </p:blipFill>
        <p:spPr bwMode="auto">
          <a:xfrm>
            <a:off x="3657600" y="2971800"/>
            <a:ext cx="2362200" cy="3200400"/>
          </a:xfrm>
          <a:prstGeom prst="rect">
            <a:avLst/>
          </a:prstGeom>
          <a:noFill/>
          <a:ln w="25400" algn="in">
            <a:solidFill>
              <a:srgbClr val="000000"/>
            </a:solidFill>
            <a:miter lim="800000"/>
            <a:headEnd/>
            <a:tailEnd/>
          </a:ln>
          <a:effectLst>
            <a:glow rad="228600">
              <a:schemeClr val="accent4">
                <a:satMod val="175000"/>
                <a:alpha val="40000"/>
              </a:schemeClr>
            </a:glow>
          </a:effectLst>
        </p:spPr>
      </p:pic>
    </p:spTree>
    <p:extLst>
      <p:ext uri="{BB962C8B-B14F-4D97-AF65-F5344CB8AC3E}">
        <p14:creationId xmlns:p14="http://schemas.microsoft.com/office/powerpoint/2010/main" val="149626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152400" y="182940"/>
            <a:ext cx="8839200" cy="1569660"/>
          </a:xfrm>
          <a:prstGeom prst="rect">
            <a:avLst/>
          </a:prstGeom>
          <a:solidFill>
            <a:srgbClr val="99FFCC"/>
          </a:solidFill>
          <a:ln w="9525">
            <a:noFill/>
            <a:miter lim="800000"/>
            <a:headEnd/>
            <a:tailEnd/>
          </a:ln>
          <a:effectLst>
            <a:glow rad="228600">
              <a:schemeClr val="accent2">
                <a:satMod val="175000"/>
                <a:alpha val="40000"/>
              </a:schemeClr>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Mormon Church:  </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“Revelation for the direction of the entire Church comes from God to the President of the Church” (</a:t>
            </a:r>
            <a:r>
              <a:rPr kumimoji="0" lang="en-US" sz="3200" b="0" i="0" u="sng" strike="noStrike" kern="1200" cap="none" spc="0" normalizeH="0" baseline="0" noProof="0" dirty="0">
                <a:ln>
                  <a:noFill/>
                </a:ln>
                <a:solidFill>
                  <a:srgbClr val="000000"/>
                </a:solidFill>
                <a:effectLst/>
                <a:uLnTx/>
                <a:uFillTx/>
                <a:latin typeface="Tahoma" pitchFamily="34" charset="0"/>
                <a:ea typeface="+mn-ea"/>
                <a:cs typeface="+mn-cs"/>
              </a:rPr>
              <a:t>Global Media Guide</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a:t>
            </a:r>
          </a:p>
        </p:txBody>
      </p:sp>
      <p:pic>
        <p:nvPicPr>
          <p:cNvPr id="3" name="Picture 2" descr="mormon 2"/>
          <p:cNvPicPr preferRelativeResize="0">
            <a:picLocks noChangeArrowheads="1"/>
          </p:cNvPicPr>
          <p:nvPr/>
        </p:nvPicPr>
        <p:blipFill>
          <a:blip r:embed="rId2" cstate="print"/>
          <a:srcRect/>
          <a:stretch>
            <a:fillRect/>
          </a:stretch>
        </p:blipFill>
        <p:spPr bwMode="auto">
          <a:xfrm rot="20798548">
            <a:off x="3080784" y="1955406"/>
            <a:ext cx="2286468" cy="3190197"/>
          </a:xfrm>
          <a:prstGeom prst="rect">
            <a:avLst/>
          </a:prstGeom>
          <a:noFill/>
          <a:ln w="0" algn="in">
            <a:noFill/>
            <a:miter lim="800000"/>
            <a:headEnd/>
            <a:tailEnd/>
          </a:ln>
          <a:effectLst/>
        </p:spPr>
      </p:pic>
    </p:spTree>
    <p:extLst>
      <p:ext uri="{BB962C8B-B14F-4D97-AF65-F5344CB8AC3E}">
        <p14:creationId xmlns:p14="http://schemas.microsoft.com/office/powerpoint/2010/main" val="26312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228600" y="228600"/>
            <a:ext cx="8763000" cy="3046988"/>
          </a:xfrm>
          <a:prstGeom prst="rect">
            <a:avLst/>
          </a:prstGeom>
          <a:solidFill>
            <a:srgbClr val="99FFCC"/>
          </a:solidFill>
          <a:ln w="9525">
            <a:noFill/>
            <a:miter lim="800000"/>
            <a:headEnd/>
            <a:tailEnd/>
          </a:ln>
          <a:effectLst>
            <a:glow rad="228600">
              <a:schemeClr val="accent6">
                <a:satMod val="175000"/>
                <a:alpha val="40000"/>
              </a:schemeClr>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Catholic Church:  </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“When either the Roman Pontiff of the body of bishops together with him defines a judgment, they pronounce it in accord with revelation itself.  All are obliged to maintain and be ruled by this revelation” (</a:t>
            </a:r>
            <a:r>
              <a:rPr kumimoji="0" lang="en-US" sz="3200" b="0" i="0" u="sng" strike="noStrike" kern="1200" cap="none" spc="0" normalizeH="0" baseline="0" noProof="0" dirty="0">
                <a:ln>
                  <a:noFill/>
                </a:ln>
                <a:solidFill>
                  <a:srgbClr val="000000"/>
                </a:solidFill>
                <a:effectLst/>
                <a:uLnTx/>
                <a:uFillTx/>
                <a:latin typeface="Tahoma" pitchFamily="34" charset="0"/>
                <a:ea typeface="+mn-ea"/>
                <a:cs typeface="+mn-cs"/>
              </a:rPr>
              <a:t>Vatican II, Dogmatic Constitution</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 pg. 22)</a:t>
            </a:r>
          </a:p>
        </p:txBody>
      </p:sp>
      <p:pic>
        <p:nvPicPr>
          <p:cNvPr id="10242" name="Picture 2" descr="http://1.bp.blogspot.com/_J0lbf096k5E/TL7IhwdZppI/AAAAAAAABrc/jR-d_w0e5_o/s320/collegeofcardinals.jpg"/>
          <p:cNvPicPr>
            <a:picLocks noChangeAspect="1" noChangeArrowheads="1"/>
          </p:cNvPicPr>
          <p:nvPr/>
        </p:nvPicPr>
        <p:blipFill>
          <a:blip r:embed="rId2" cstate="print"/>
          <a:srcRect/>
          <a:stretch>
            <a:fillRect/>
          </a:stretch>
        </p:blipFill>
        <p:spPr bwMode="auto">
          <a:xfrm>
            <a:off x="2057400" y="3429000"/>
            <a:ext cx="4800600" cy="3090388"/>
          </a:xfrm>
          <a:prstGeom prst="rect">
            <a:avLst/>
          </a:prstGeom>
          <a:noFill/>
        </p:spPr>
      </p:pic>
    </p:spTree>
    <p:extLst>
      <p:ext uri="{BB962C8B-B14F-4D97-AF65-F5344CB8AC3E}">
        <p14:creationId xmlns:p14="http://schemas.microsoft.com/office/powerpoint/2010/main" val="7283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p:cNvSpPr txBox="1">
            <a:spLocks noChangeArrowheads="1"/>
          </p:cNvSpPr>
          <p:nvPr/>
        </p:nvSpPr>
        <p:spPr bwMode="auto">
          <a:xfrm>
            <a:off x="152400" y="152400"/>
            <a:ext cx="8839200" cy="2062103"/>
          </a:xfrm>
          <a:prstGeom prst="rect">
            <a:avLst/>
          </a:prstGeom>
          <a:solidFill>
            <a:srgbClr val="99FFCC"/>
          </a:solid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Lutheran Church:  </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“The cementing force in American Lutheranism must be sought in a loyalty to the Lutheran Confessions” (</a:t>
            </a:r>
            <a:r>
              <a:rPr kumimoji="0" lang="en-US" sz="3200" b="0" i="0" u="sng" strike="noStrike" kern="1200" cap="none" spc="0" normalizeH="0" baseline="0" noProof="0" dirty="0">
                <a:ln>
                  <a:noFill/>
                </a:ln>
                <a:solidFill>
                  <a:srgbClr val="000000"/>
                </a:solidFill>
                <a:effectLst/>
                <a:uLnTx/>
                <a:uFillTx/>
                <a:latin typeface="Tahoma" pitchFamily="34" charset="0"/>
                <a:ea typeface="+mn-ea"/>
                <a:cs typeface="+mn-cs"/>
              </a:rPr>
              <a:t>Our Church and Others</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 pg. 24)  </a:t>
            </a:r>
          </a:p>
        </p:txBody>
      </p:sp>
      <p:sp>
        <p:nvSpPr>
          <p:cNvPr id="58371" name="TextBox 4"/>
          <p:cNvSpPr txBox="1">
            <a:spLocks noChangeArrowheads="1"/>
          </p:cNvSpPr>
          <p:nvPr/>
        </p:nvSpPr>
        <p:spPr bwMode="auto">
          <a:xfrm>
            <a:off x="152400" y="2438400"/>
            <a:ext cx="6477000" cy="3046988"/>
          </a:xfrm>
          <a:prstGeom prst="rect">
            <a:avLst/>
          </a:prstGeom>
          <a:solidFill>
            <a:srgbClr val="99FFCC"/>
          </a:solid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“If someone asks a Lutheran:  'What does the Lutheran church teach?’, or ‘What do you as Lutherans believe?’ He can direct the inquirer to the Lutheran confessions.” (</a:t>
            </a:r>
            <a:r>
              <a:rPr kumimoji="0" lang="en-US" sz="3200" b="0" i="0" u="sng" strike="noStrike" kern="1200" cap="none" spc="0" normalizeH="0" baseline="0" noProof="0" dirty="0">
                <a:ln>
                  <a:noFill/>
                </a:ln>
                <a:solidFill>
                  <a:srgbClr val="000000"/>
                </a:solidFill>
                <a:effectLst/>
                <a:uLnTx/>
                <a:uFillTx/>
                <a:latin typeface="Tahoma" pitchFamily="34" charset="0"/>
                <a:ea typeface="+mn-ea"/>
                <a:cs typeface="+mn-cs"/>
              </a:rPr>
              <a:t>Ibid</a:t>
            </a:r>
            <a:r>
              <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rPr>
              <a:t>, pg. 25)</a:t>
            </a:r>
          </a:p>
        </p:txBody>
      </p:sp>
      <p:pic>
        <p:nvPicPr>
          <p:cNvPr id="9218" name="Picture 2" descr="pocket.gif"/>
          <p:cNvPicPr>
            <a:picLocks noChangeAspect="1" noChangeArrowheads="1"/>
          </p:cNvPicPr>
          <p:nvPr/>
        </p:nvPicPr>
        <p:blipFill>
          <a:blip r:embed="rId2" cstate="print"/>
          <a:srcRect/>
          <a:stretch>
            <a:fillRect/>
          </a:stretch>
        </p:blipFill>
        <p:spPr bwMode="auto">
          <a:xfrm>
            <a:off x="6248400" y="2209800"/>
            <a:ext cx="2819400" cy="4019849"/>
          </a:xfrm>
          <a:prstGeom prst="rect">
            <a:avLst/>
          </a:prstGeom>
          <a:noFill/>
        </p:spPr>
      </p:pic>
    </p:spTree>
    <p:extLst>
      <p:ext uri="{BB962C8B-B14F-4D97-AF65-F5344CB8AC3E}">
        <p14:creationId xmlns:p14="http://schemas.microsoft.com/office/powerpoint/2010/main" val="368224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Hiscox baptist manual"/>
          <p:cNvPicPr preferRelativeResize="0">
            <a:picLocks noChangeArrowheads="1"/>
          </p:cNvPicPr>
          <p:nvPr/>
        </p:nvPicPr>
        <p:blipFill>
          <a:blip r:embed="rId2" cstate="print"/>
          <a:srcRect r="1117" b="755"/>
          <a:stretch>
            <a:fillRect/>
          </a:stretch>
        </p:blipFill>
        <p:spPr bwMode="auto">
          <a:xfrm rot="-21545999">
            <a:off x="1264527" y="286776"/>
            <a:ext cx="7453145" cy="5829903"/>
          </a:xfrm>
          <a:prstGeom prst="rect">
            <a:avLst/>
          </a:prstGeom>
          <a:solidFill>
            <a:srgbClr val="FFFFFF"/>
          </a:solidFill>
          <a:ln w="0" algn="in">
            <a:noFill/>
            <a:miter lim="800000"/>
            <a:headEnd/>
            <a:tailEnd/>
          </a:ln>
          <a:effectLst/>
        </p:spPr>
      </p:pic>
      <p:sp>
        <p:nvSpPr>
          <p:cNvPr id="4099" name="AutoShape 3"/>
          <p:cNvSpPr>
            <a:spLocks noChangeArrowheads="1"/>
          </p:cNvSpPr>
          <p:nvPr/>
        </p:nvSpPr>
        <p:spPr bwMode="auto">
          <a:xfrm rot="-16200000">
            <a:off x="1300106" y="3119494"/>
            <a:ext cx="545387" cy="859599"/>
          </a:xfrm>
          <a:prstGeom prst="upArrow">
            <a:avLst>
              <a:gd name="adj1" fmla="val 50000"/>
              <a:gd name="adj2" fmla="val 84546"/>
            </a:avLst>
          </a:prstGeom>
          <a:solidFill>
            <a:srgbClr val="FF0000"/>
          </a:solidFill>
          <a:ln w="12700" algn="in">
            <a:solidFill>
              <a:srgbClr val="000000"/>
            </a:solidFill>
            <a:miter lim="800000"/>
            <a:headEnd/>
            <a:tailEnd/>
          </a:ln>
          <a:effectLst/>
        </p:spPr>
        <p:txBody>
          <a:bodyPr vert="eaVert"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100" name="Text Box 4"/>
          <p:cNvSpPr txBox="1">
            <a:spLocks noChangeArrowheads="1"/>
          </p:cNvSpPr>
          <p:nvPr/>
        </p:nvSpPr>
        <p:spPr bwMode="auto">
          <a:xfrm>
            <a:off x="1524000" y="5410200"/>
            <a:ext cx="6858000" cy="586363"/>
          </a:xfrm>
          <a:prstGeom prst="rect">
            <a:avLst/>
          </a:prstGeom>
          <a:solidFill>
            <a:srgbClr val="FFFFFF"/>
          </a:solidFill>
          <a:ln w="3175" algn="in">
            <a:solidFill>
              <a:srgbClr val="000000"/>
            </a:solid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Arial" pitchFamily="34" charset="0"/>
              </a:rPr>
              <a:t>Hiscox</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Standard Manual for Baptist Churches</a:t>
            </a:r>
            <a:endParaRPr kumimoji="0" lang="en-U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7" name="Picture 5" descr="baptist cover"/>
          <p:cNvPicPr preferRelativeResize="0">
            <a:picLocks noChangeArrowheads="1"/>
          </p:cNvPicPr>
          <p:nvPr/>
        </p:nvPicPr>
        <p:blipFill>
          <a:blip r:embed="rId3" cstate="print"/>
          <a:srcRect/>
          <a:stretch>
            <a:fillRect/>
          </a:stretch>
        </p:blipFill>
        <p:spPr bwMode="auto">
          <a:xfrm rot="-1337999">
            <a:off x="378449" y="82186"/>
            <a:ext cx="1695450" cy="2328862"/>
          </a:xfrm>
          <a:prstGeom prst="rect">
            <a:avLst/>
          </a:prstGeom>
          <a:noFill/>
          <a:ln w="0" algn="in">
            <a:noFill/>
            <a:miter lim="800000"/>
            <a:headEnd/>
            <a:tailEnd/>
          </a:ln>
          <a:effectLst/>
        </p:spPr>
      </p:pic>
    </p:spTree>
    <p:extLst>
      <p:ext uri="{BB962C8B-B14F-4D97-AF65-F5344CB8AC3E}">
        <p14:creationId xmlns:p14="http://schemas.microsoft.com/office/powerpoint/2010/main" val="22409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09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09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D4298-C3DB-4ED0-B609-7987DDBB05A2}"/>
              </a:ext>
            </a:extLst>
          </p:cNvPr>
          <p:cNvPicPr>
            <a:picLocks noChangeAspect="1"/>
          </p:cNvPicPr>
          <p:nvPr/>
        </p:nvPicPr>
        <p:blipFill>
          <a:blip r:embed="rId2"/>
          <a:stretch>
            <a:fillRect/>
          </a:stretch>
        </p:blipFill>
        <p:spPr>
          <a:xfrm>
            <a:off x="1572555" y="6236639"/>
            <a:ext cx="2582195" cy="546288"/>
          </a:xfrm>
          <a:prstGeom prst="rect">
            <a:avLst/>
          </a:prstGeom>
        </p:spPr>
      </p:pic>
      <p:sp>
        <p:nvSpPr>
          <p:cNvPr id="5" name="TextBox 4">
            <a:extLst>
              <a:ext uri="{FF2B5EF4-FFF2-40B4-BE49-F238E27FC236}">
                <a16:creationId xmlns:a16="http://schemas.microsoft.com/office/drawing/2014/main" id="{EA67222A-4F30-45A8-8D6E-688BC3D9217C}"/>
              </a:ext>
            </a:extLst>
          </p:cNvPr>
          <p:cNvSpPr txBox="1"/>
          <p:nvPr/>
        </p:nvSpPr>
        <p:spPr>
          <a:xfrm>
            <a:off x="8877" y="97652"/>
            <a:ext cx="561083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1: THE BEGINNING</a:t>
            </a:r>
          </a:p>
        </p:txBody>
      </p:sp>
      <p:sp>
        <p:nvSpPr>
          <p:cNvPr id="18" name="TextBox 17">
            <a:extLst>
              <a:ext uri="{FF2B5EF4-FFF2-40B4-BE49-F238E27FC236}">
                <a16:creationId xmlns:a16="http://schemas.microsoft.com/office/drawing/2014/main" id="{E3EB40DC-5591-457A-8504-6E652E200F46}"/>
              </a:ext>
            </a:extLst>
          </p:cNvPr>
          <p:cNvSpPr txBox="1"/>
          <p:nvPr/>
        </p:nvSpPr>
        <p:spPr>
          <a:xfrm>
            <a:off x="0" y="930536"/>
            <a:ext cx="557877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2: THE DEPARTURE</a:t>
            </a:r>
          </a:p>
        </p:txBody>
      </p:sp>
      <p:sp>
        <p:nvSpPr>
          <p:cNvPr id="10" name="TextBox 9">
            <a:extLst>
              <a:ext uri="{FF2B5EF4-FFF2-40B4-BE49-F238E27FC236}">
                <a16:creationId xmlns:a16="http://schemas.microsoft.com/office/drawing/2014/main" id="{0A63DA43-55A0-47C8-93E2-16C4F692B4A5}"/>
              </a:ext>
            </a:extLst>
          </p:cNvPr>
          <p:cNvSpPr txBox="1"/>
          <p:nvPr/>
        </p:nvSpPr>
        <p:spPr>
          <a:xfrm>
            <a:off x="-1" y="1763420"/>
            <a:ext cx="6226384"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3: THE REFORMATION</a:t>
            </a:r>
          </a:p>
        </p:txBody>
      </p:sp>
      <p:sp>
        <p:nvSpPr>
          <p:cNvPr id="11" name="Text Box 2">
            <a:extLst>
              <a:ext uri="{FF2B5EF4-FFF2-40B4-BE49-F238E27FC236}">
                <a16:creationId xmlns:a16="http://schemas.microsoft.com/office/drawing/2014/main" id="{0C9566FF-5999-4C68-B4A8-57C39EE44E36}"/>
              </a:ext>
            </a:extLst>
          </p:cNvPr>
          <p:cNvSpPr txBox="1">
            <a:spLocks noChangeArrowheads="1"/>
          </p:cNvSpPr>
          <p:nvPr/>
        </p:nvSpPr>
        <p:spPr bwMode="auto">
          <a:xfrm>
            <a:off x="266700" y="791440"/>
            <a:ext cx="8610600" cy="5718343"/>
          </a:xfrm>
          <a:prstGeom prst="rect">
            <a:avLst/>
          </a:prstGeom>
          <a:solidFill>
            <a:srgbClr val="CCCCCC"/>
          </a:solidFill>
          <a:ln w="0" algn="in">
            <a:solidFill>
              <a:schemeClr val="tx1"/>
            </a:solidFill>
            <a:miter lim="800000"/>
            <a:headEnd/>
            <a:tailEnd/>
          </a:ln>
          <a:effectLst>
            <a:outerShdw dist="71842" dir="2700000" algn="ctr" rotWithShape="0">
              <a:srgbClr val="000000">
                <a:gamma/>
                <a:tint val="49804"/>
                <a:invGamma/>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i="1" dirty="0">
                <a:solidFill>
                  <a:srgbClr val="000000"/>
                </a:solidFill>
                <a:latin typeface="Calibri" panose="020F0502020204030204" pitchFamily="34" charset="0"/>
                <a:cs typeface="Calibri" panose="020F0502020204030204" pitchFamily="34" charset="0"/>
              </a:rPr>
              <a:t>Indulgences are the most precious and most noble of God’s gifts…come and I will give you letters, all properly sealed, by which even the sins you intend to commit may be pardoned. I would not change my privileges for those of Saint Peter in Heaven, for I have saved more souls by my indulgences than the apostle by his sermons. There is no sin so great that an indulgence can not remit…at the very instant that the money rattles in the bottom of the chest the soul escapes from purgatory and flies liberated to heaven.” – John Tetzel</a:t>
            </a:r>
            <a:endParaRPr kumimoji="0" lang="en-US" sz="3200"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21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John Wycliffe">
            <a:extLst>
              <a:ext uri="{FF2B5EF4-FFF2-40B4-BE49-F238E27FC236}">
                <a16:creationId xmlns:a16="http://schemas.microsoft.com/office/drawing/2014/main" id="{F83FEB80-46D9-49BB-80FF-D2964D1D214A}"/>
              </a:ext>
            </a:extLst>
          </p:cNvPr>
          <p:cNvPicPr>
            <a:picLocks noChangeAspect="1" noChangeArrowheads="1"/>
          </p:cNvPicPr>
          <p:nvPr/>
        </p:nvPicPr>
        <p:blipFill>
          <a:blip r:embed="rId2" cstate="print"/>
          <a:srcRect/>
          <a:stretch>
            <a:fillRect/>
          </a:stretch>
        </p:blipFill>
        <p:spPr bwMode="auto">
          <a:xfrm>
            <a:off x="219739" y="88612"/>
            <a:ext cx="2390775" cy="2647951"/>
          </a:xfrm>
          <a:prstGeom prst="rect">
            <a:avLst/>
          </a:prstGeom>
          <a:noFill/>
        </p:spPr>
      </p:pic>
      <p:sp>
        <p:nvSpPr>
          <p:cNvPr id="6" name="TextBox 5">
            <a:extLst>
              <a:ext uri="{FF2B5EF4-FFF2-40B4-BE49-F238E27FC236}">
                <a16:creationId xmlns:a16="http://schemas.microsoft.com/office/drawing/2014/main" id="{7BA144ED-1ECA-4B94-930A-D18F264D02CD}"/>
              </a:ext>
            </a:extLst>
          </p:cNvPr>
          <p:cNvSpPr txBox="1"/>
          <p:nvPr/>
        </p:nvSpPr>
        <p:spPr>
          <a:xfrm>
            <a:off x="219739" y="2755612"/>
            <a:ext cx="2362200" cy="584775"/>
          </a:xfrm>
          <a:prstGeom prst="rect">
            <a:avLst/>
          </a:prstGeom>
          <a:noFill/>
        </p:spPr>
        <p:txBody>
          <a:bodyPr wrap="square" rtlCol="0">
            <a:spAutoFit/>
          </a:bodyPr>
          <a:lstStyle/>
          <a:p>
            <a:pPr algn="ctr" fontAlgn="base">
              <a:spcBef>
                <a:spcPct val="0"/>
              </a:spcBef>
              <a:spcAft>
                <a:spcPct val="0"/>
              </a:spcAft>
            </a:pPr>
            <a:r>
              <a:rPr lang="en-US" sz="3200" dirty="0">
                <a:solidFill>
                  <a:srgbClr val="FFFFFF"/>
                </a:solidFill>
                <a:latin typeface="Tahoma" pitchFamily="34" charset="0"/>
              </a:rPr>
              <a:t>1328-1384</a:t>
            </a:r>
          </a:p>
        </p:txBody>
      </p:sp>
      <p:pic>
        <p:nvPicPr>
          <p:cNvPr id="7" name="Picture 2" descr="http://laboringinthelord.com/wp-content/uploads/2010/10/tyndale.jpg">
            <a:extLst>
              <a:ext uri="{FF2B5EF4-FFF2-40B4-BE49-F238E27FC236}">
                <a16:creationId xmlns:a16="http://schemas.microsoft.com/office/drawing/2014/main" id="{F7B6C6F5-C7BB-460C-9237-6D83E0C0156C}"/>
              </a:ext>
            </a:extLst>
          </p:cNvPr>
          <p:cNvPicPr>
            <a:picLocks noChangeAspect="1" noChangeArrowheads="1"/>
          </p:cNvPicPr>
          <p:nvPr/>
        </p:nvPicPr>
        <p:blipFill>
          <a:blip r:embed="rId3" cstate="print"/>
          <a:srcRect/>
          <a:stretch>
            <a:fillRect/>
          </a:stretch>
        </p:blipFill>
        <p:spPr bwMode="auto">
          <a:xfrm>
            <a:off x="2749096" y="88612"/>
            <a:ext cx="3397682" cy="2548262"/>
          </a:xfrm>
          <a:prstGeom prst="rect">
            <a:avLst/>
          </a:prstGeom>
          <a:noFill/>
        </p:spPr>
      </p:pic>
      <p:pic>
        <p:nvPicPr>
          <p:cNvPr id="10" name="Picture 2" descr="Martin Luther (1483-1546)">
            <a:extLst>
              <a:ext uri="{FF2B5EF4-FFF2-40B4-BE49-F238E27FC236}">
                <a16:creationId xmlns:a16="http://schemas.microsoft.com/office/drawing/2014/main" id="{F9779FEE-D9AD-4171-8264-C8B62F7A2441}"/>
              </a:ext>
            </a:extLst>
          </p:cNvPr>
          <p:cNvPicPr>
            <a:picLocks noChangeAspect="1" noChangeArrowheads="1"/>
          </p:cNvPicPr>
          <p:nvPr/>
        </p:nvPicPr>
        <p:blipFill>
          <a:blip r:embed="rId4" cstate="print"/>
          <a:srcRect/>
          <a:stretch>
            <a:fillRect/>
          </a:stretch>
        </p:blipFill>
        <p:spPr bwMode="auto">
          <a:xfrm>
            <a:off x="6285360" y="88612"/>
            <a:ext cx="2362200" cy="3454718"/>
          </a:xfrm>
          <a:prstGeom prst="rect">
            <a:avLst/>
          </a:prstGeom>
          <a:noFill/>
        </p:spPr>
      </p:pic>
      <p:sp>
        <p:nvSpPr>
          <p:cNvPr id="11" name="TextBox 10">
            <a:extLst>
              <a:ext uri="{FF2B5EF4-FFF2-40B4-BE49-F238E27FC236}">
                <a16:creationId xmlns:a16="http://schemas.microsoft.com/office/drawing/2014/main" id="{0D76FF61-17E4-4593-9D93-A97E5363F10D}"/>
              </a:ext>
            </a:extLst>
          </p:cNvPr>
          <p:cNvSpPr txBox="1"/>
          <p:nvPr/>
        </p:nvSpPr>
        <p:spPr>
          <a:xfrm>
            <a:off x="6018660" y="2958555"/>
            <a:ext cx="2895600" cy="584775"/>
          </a:xfrm>
          <a:prstGeom prst="rect">
            <a:avLst/>
          </a:prstGeom>
          <a:noFill/>
        </p:spPr>
        <p:txBody>
          <a:bodyPr wrap="square" rtlCol="0">
            <a:spAutoFit/>
          </a:bodyPr>
          <a:lstStyle/>
          <a:p>
            <a:pPr algn="ctr" fontAlgn="base">
              <a:spcBef>
                <a:spcPct val="0"/>
              </a:spcBef>
              <a:spcAft>
                <a:spcPct val="0"/>
              </a:spcAft>
            </a:pPr>
            <a:r>
              <a:rPr lang="en-US" sz="3200" dirty="0">
                <a:solidFill>
                  <a:srgbClr val="FFFFFF"/>
                </a:solidFill>
                <a:latin typeface="Tahoma" pitchFamily="34" charset="0"/>
              </a:rPr>
              <a:t>1483-1546</a:t>
            </a:r>
          </a:p>
        </p:txBody>
      </p:sp>
      <p:sp>
        <p:nvSpPr>
          <p:cNvPr id="13" name="TextBox 12">
            <a:extLst>
              <a:ext uri="{FF2B5EF4-FFF2-40B4-BE49-F238E27FC236}">
                <a16:creationId xmlns:a16="http://schemas.microsoft.com/office/drawing/2014/main" id="{2E50BD86-A81C-465F-B3D7-26EC2ED3333A}"/>
              </a:ext>
            </a:extLst>
          </p:cNvPr>
          <p:cNvSpPr txBox="1"/>
          <p:nvPr/>
        </p:nvSpPr>
        <p:spPr>
          <a:xfrm>
            <a:off x="5942460" y="2622697"/>
            <a:ext cx="3048000" cy="461665"/>
          </a:xfrm>
          <a:prstGeom prst="rect">
            <a:avLst/>
          </a:prstGeom>
          <a:noFill/>
        </p:spPr>
        <p:txBody>
          <a:bodyPr wrap="square" rtlCol="0">
            <a:spAutoFit/>
          </a:bodyPr>
          <a:lstStyle/>
          <a:p>
            <a:pPr algn="ctr" fontAlgn="base">
              <a:spcBef>
                <a:spcPct val="0"/>
              </a:spcBef>
              <a:spcAft>
                <a:spcPct val="0"/>
              </a:spcAft>
            </a:pPr>
            <a:r>
              <a:rPr lang="en-US" sz="2400" dirty="0">
                <a:solidFill>
                  <a:srgbClr val="FFFFFF"/>
                </a:solidFill>
                <a:latin typeface="Rothenburg Decorative" pitchFamily="82" charset="2"/>
              </a:rPr>
              <a:t>Martin Luther</a:t>
            </a:r>
          </a:p>
        </p:txBody>
      </p:sp>
      <p:pic>
        <p:nvPicPr>
          <p:cNvPr id="18" name="Picture 2" descr="http://2.bp.blogspot.com/_R_mZ_G7NXbM/TSHk4c7NJ_I/AAAAAAAAAMI/mGzcHzSJ0VQ/s200/John-Calvin.jpg">
            <a:hlinkClick r:id="rId5"/>
            <a:extLst>
              <a:ext uri="{FF2B5EF4-FFF2-40B4-BE49-F238E27FC236}">
                <a16:creationId xmlns:a16="http://schemas.microsoft.com/office/drawing/2014/main" id="{54BFAB8C-C543-4ECD-AD71-DBE4D1B0A885}"/>
              </a:ext>
            </a:extLst>
          </p:cNvPr>
          <p:cNvPicPr>
            <a:picLocks noChangeAspect="1" noChangeArrowheads="1"/>
          </p:cNvPicPr>
          <p:nvPr/>
        </p:nvPicPr>
        <p:blipFill>
          <a:blip r:embed="rId6" cstate="print"/>
          <a:srcRect/>
          <a:stretch>
            <a:fillRect/>
          </a:stretch>
        </p:blipFill>
        <p:spPr bwMode="auto">
          <a:xfrm>
            <a:off x="281130" y="3473294"/>
            <a:ext cx="2590801" cy="3084288"/>
          </a:xfrm>
          <a:prstGeom prst="rect">
            <a:avLst/>
          </a:prstGeom>
          <a:noFill/>
        </p:spPr>
      </p:pic>
      <p:pic>
        <p:nvPicPr>
          <p:cNvPr id="19" name="Picture 4" descr="zwingli2">
            <a:extLst>
              <a:ext uri="{FF2B5EF4-FFF2-40B4-BE49-F238E27FC236}">
                <a16:creationId xmlns:a16="http://schemas.microsoft.com/office/drawing/2014/main" id="{96413B63-5012-43A6-A18A-215BE45344D2}"/>
              </a:ext>
            </a:extLst>
          </p:cNvPr>
          <p:cNvPicPr>
            <a:picLocks noChangeAspect="1" noChangeArrowheads="1"/>
          </p:cNvPicPr>
          <p:nvPr/>
        </p:nvPicPr>
        <p:blipFill>
          <a:blip r:embed="rId7" cstate="print"/>
          <a:srcRect/>
          <a:stretch>
            <a:fillRect/>
          </a:stretch>
        </p:blipFill>
        <p:spPr bwMode="auto">
          <a:xfrm>
            <a:off x="5942460" y="3610677"/>
            <a:ext cx="2943225" cy="3067050"/>
          </a:xfrm>
          <a:prstGeom prst="rect">
            <a:avLst/>
          </a:prstGeom>
          <a:noFill/>
        </p:spPr>
      </p:pic>
      <p:sp>
        <p:nvSpPr>
          <p:cNvPr id="20" name="TextBox 19">
            <a:extLst>
              <a:ext uri="{FF2B5EF4-FFF2-40B4-BE49-F238E27FC236}">
                <a16:creationId xmlns:a16="http://schemas.microsoft.com/office/drawing/2014/main" id="{FBB5AA7C-8691-4685-8813-64F9AA888D53}"/>
              </a:ext>
            </a:extLst>
          </p:cNvPr>
          <p:cNvSpPr txBox="1"/>
          <p:nvPr/>
        </p:nvSpPr>
        <p:spPr>
          <a:xfrm>
            <a:off x="6018660" y="5734544"/>
            <a:ext cx="2743200" cy="584775"/>
          </a:xfrm>
          <a:prstGeom prst="rect">
            <a:avLst/>
          </a:prstGeom>
          <a:noFill/>
        </p:spPr>
        <p:txBody>
          <a:bodyPr wrap="square" rtlCol="0">
            <a:spAutoFit/>
          </a:bodyPr>
          <a:lstStyle/>
          <a:p>
            <a:pPr algn="ctr" fontAlgn="base">
              <a:spcBef>
                <a:spcPct val="0"/>
              </a:spcBef>
              <a:spcAft>
                <a:spcPct val="0"/>
              </a:spcAft>
            </a:pPr>
            <a:r>
              <a:rPr lang="en-US" sz="3200" dirty="0">
                <a:solidFill>
                  <a:srgbClr val="FFFFFF"/>
                </a:solidFill>
                <a:latin typeface="Tahoma" pitchFamily="34" charset="0"/>
              </a:rPr>
              <a:t>Ulrich Zwingli </a:t>
            </a:r>
          </a:p>
        </p:txBody>
      </p:sp>
      <p:sp>
        <p:nvSpPr>
          <p:cNvPr id="21" name="TextBox 20">
            <a:extLst>
              <a:ext uri="{FF2B5EF4-FFF2-40B4-BE49-F238E27FC236}">
                <a16:creationId xmlns:a16="http://schemas.microsoft.com/office/drawing/2014/main" id="{131DBF21-3D2B-4DC9-8333-02E646016B07}"/>
              </a:ext>
            </a:extLst>
          </p:cNvPr>
          <p:cNvSpPr txBox="1"/>
          <p:nvPr/>
        </p:nvSpPr>
        <p:spPr>
          <a:xfrm>
            <a:off x="5942460" y="6206136"/>
            <a:ext cx="2895600" cy="584775"/>
          </a:xfrm>
          <a:prstGeom prst="rect">
            <a:avLst/>
          </a:prstGeom>
          <a:noFill/>
        </p:spPr>
        <p:txBody>
          <a:bodyPr wrap="square" rtlCol="0">
            <a:spAutoFit/>
          </a:bodyPr>
          <a:lstStyle/>
          <a:p>
            <a:pPr algn="ctr" fontAlgn="base">
              <a:spcBef>
                <a:spcPct val="0"/>
              </a:spcBef>
              <a:spcAft>
                <a:spcPct val="0"/>
              </a:spcAft>
            </a:pPr>
            <a:r>
              <a:rPr lang="en-US" sz="3200" dirty="0">
                <a:solidFill>
                  <a:srgbClr val="FFFFFF"/>
                </a:solidFill>
                <a:latin typeface="Tahoma" pitchFamily="34" charset="0"/>
              </a:rPr>
              <a:t>1484-1531</a:t>
            </a:r>
          </a:p>
        </p:txBody>
      </p:sp>
      <p:sp>
        <p:nvSpPr>
          <p:cNvPr id="22" name="Rectangle 21">
            <a:extLst>
              <a:ext uri="{FF2B5EF4-FFF2-40B4-BE49-F238E27FC236}">
                <a16:creationId xmlns:a16="http://schemas.microsoft.com/office/drawing/2014/main" id="{8D70176A-F703-415A-800D-4D7EFED20AFD}"/>
              </a:ext>
            </a:extLst>
          </p:cNvPr>
          <p:cNvSpPr/>
          <p:nvPr/>
        </p:nvSpPr>
        <p:spPr>
          <a:xfrm>
            <a:off x="-7090" y="3393656"/>
            <a:ext cx="9144001" cy="1077218"/>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What is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crooked cannot be straightened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what is lacking cannot be counted. Ecclesiastes 1:15</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193244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20"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D4298-C3DB-4ED0-B609-7987DDBB05A2}"/>
              </a:ext>
            </a:extLst>
          </p:cNvPr>
          <p:cNvPicPr>
            <a:picLocks noChangeAspect="1"/>
          </p:cNvPicPr>
          <p:nvPr/>
        </p:nvPicPr>
        <p:blipFill>
          <a:blip r:embed="rId2"/>
          <a:stretch>
            <a:fillRect/>
          </a:stretch>
        </p:blipFill>
        <p:spPr>
          <a:xfrm>
            <a:off x="1572555" y="6236639"/>
            <a:ext cx="2582195" cy="546288"/>
          </a:xfrm>
          <a:prstGeom prst="rect">
            <a:avLst/>
          </a:prstGeom>
        </p:spPr>
      </p:pic>
      <p:sp>
        <p:nvSpPr>
          <p:cNvPr id="5" name="TextBox 4">
            <a:extLst>
              <a:ext uri="{FF2B5EF4-FFF2-40B4-BE49-F238E27FC236}">
                <a16:creationId xmlns:a16="http://schemas.microsoft.com/office/drawing/2014/main" id="{EA67222A-4F30-45A8-8D6E-688BC3D9217C}"/>
              </a:ext>
            </a:extLst>
          </p:cNvPr>
          <p:cNvSpPr txBox="1"/>
          <p:nvPr/>
        </p:nvSpPr>
        <p:spPr>
          <a:xfrm>
            <a:off x="8877" y="97652"/>
            <a:ext cx="561083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1: THE BEGINNING</a:t>
            </a:r>
          </a:p>
        </p:txBody>
      </p:sp>
      <p:sp>
        <p:nvSpPr>
          <p:cNvPr id="18" name="TextBox 17">
            <a:extLst>
              <a:ext uri="{FF2B5EF4-FFF2-40B4-BE49-F238E27FC236}">
                <a16:creationId xmlns:a16="http://schemas.microsoft.com/office/drawing/2014/main" id="{E3EB40DC-5591-457A-8504-6E652E200F46}"/>
              </a:ext>
            </a:extLst>
          </p:cNvPr>
          <p:cNvSpPr txBox="1"/>
          <p:nvPr/>
        </p:nvSpPr>
        <p:spPr>
          <a:xfrm>
            <a:off x="0" y="930536"/>
            <a:ext cx="557877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2: THE DEPARTURE</a:t>
            </a:r>
          </a:p>
        </p:txBody>
      </p:sp>
      <p:sp>
        <p:nvSpPr>
          <p:cNvPr id="10" name="TextBox 9">
            <a:extLst>
              <a:ext uri="{FF2B5EF4-FFF2-40B4-BE49-F238E27FC236}">
                <a16:creationId xmlns:a16="http://schemas.microsoft.com/office/drawing/2014/main" id="{0A63DA43-55A0-47C8-93E2-16C4F692B4A5}"/>
              </a:ext>
            </a:extLst>
          </p:cNvPr>
          <p:cNvSpPr txBox="1"/>
          <p:nvPr/>
        </p:nvSpPr>
        <p:spPr>
          <a:xfrm>
            <a:off x="-1" y="1763420"/>
            <a:ext cx="6226384"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3: THE REFORMATION</a:t>
            </a:r>
          </a:p>
        </p:txBody>
      </p:sp>
      <p:sp>
        <p:nvSpPr>
          <p:cNvPr id="7" name="TextBox 6">
            <a:extLst>
              <a:ext uri="{FF2B5EF4-FFF2-40B4-BE49-F238E27FC236}">
                <a16:creationId xmlns:a16="http://schemas.microsoft.com/office/drawing/2014/main" id="{C8F7D7F5-FB34-4C44-A86D-A1EF03849878}"/>
              </a:ext>
            </a:extLst>
          </p:cNvPr>
          <p:cNvSpPr txBox="1"/>
          <p:nvPr/>
        </p:nvSpPr>
        <p:spPr>
          <a:xfrm>
            <a:off x="-1" y="2596304"/>
            <a:ext cx="6030818"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4: THE RESTORATION</a:t>
            </a:r>
          </a:p>
        </p:txBody>
      </p:sp>
    </p:spTree>
    <p:extLst>
      <p:ext uri="{BB962C8B-B14F-4D97-AF65-F5344CB8AC3E}">
        <p14:creationId xmlns:p14="http://schemas.microsoft.com/office/powerpoint/2010/main" val="30643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p of The United States In 1800"/>
          <p:cNvPicPr>
            <a:picLocks noChangeAspect="1" noChangeArrowheads="1"/>
          </p:cNvPicPr>
          <p:nvPr/>
        </p:nvPicPr>
        <p:blipFill>
          <a:blip r:embed="rId2" cstate="print"/>
          <a:srcRect t="22109" b="17618"/>
          <a:stretch>
            <a:fillRect/>
          </a:stretch>
        </p:blipFill>
        <p:spPr bwMode="auto">
          <a:xfrm>
            <a:off x="0" y="0"/>
            <a:ext cx="9144000" cy="6858000"/>
          </a:xfrm>
          <a:prstGeom prst="rect">
            <a:avLst/>
          </a:prstGeom>
          <a:noFill/>
        </p:spPr>
      </p:pic>
      <p:pic>
        <p:nvPicPr>
          <p:cNvPr id="3" name="Picture 2" descr="http://www.mun.ca/rels/hrollmann/restmov/pics/people/general/pics/ajones.gif"/>
          <p:cNvPicPr>
            <a:picLocks noChangeAspect="1" noChangeArrowheads="1"/>
          </p:cNvPicPr>
          <p:nvPr/>
        </p:nvPicPr>
        <p:blipFill>
          <a:blip r:embed="rId3" cstate="print"/>
          <a:srcRect/>
          <a:stretch>
            <a:fillRect/>
          </a:stretch>
        </p:blipFill>
        <p:spPr bwMode="auto">
          <a:xfrm>
            <a:off x="5943600" y="-76200"/>
            <a:ext cx="990600" cy="1700646"/>
          </a:xfrm>
          <a:prstGeom prst="ellipse">
            <a:avLst/>
          </a:prstGeom>
          <a:ln>
            <a:noFill/>
          </a:ln>
          <a:effectLst>
            <a:softEdge rad="112500"/>
          </a:effectLst>
        </p:spPr>
      </p:pic>
      <p:pic>
        <p:nvPicPr>
          <p:cNvPr id="7" name="Picture 6" descr="File:Alexander Campbell Age 65.jpg">
            <a:hlinkClick r:id="rId4"/>
          </p:cNvPr>
          <p:cNvPicPr>
            <a:picLocks noChangeAspect="1" noChangeArrowheads="1"/>
          </p:cNvPicPr>
          <p:nvPr/>
        </p:nvPicPr>
        <p:blipFill>
          <a:blip r:embed="rId5" cstate="print"/>
          <a:srcRect/>
          <a:stretch>
            <a:fillRect/>
          </a:stretch>
        </p:blipFill>
        <p:spPr bwMode="auto">
          <a:xfrm>
            <a:off x="4648200" y="1219200"/>
            <a:ext cx="1199999" cy="1523999"/>
          </a:xfrm>
          <a:prstGeom prst="ellipse">
            <a:avLst/>
          </a:prstGeom>
          <a:ln>
            <a:noFill/>
          </a:ln>
          <a:effectLst>
            <a:softEdge rad="112500"/>
          </a:effectLst>
        </p:spPr>
      </p:pic>
      <p:pic>
        <p:nvPicPr>
          <p:cNvPr id="8" name="Picture 4" descr="http://www.therestorationmovement.com/images/Dec__Add_03a.jpg"/>
          <p:cNvPicPr>
            <a:picLocks noChangeAspect="1" noChangeArrowheads="1"/>
          </p:cNvPicPr>
          <p:nvPr/>
        </p:nvPicPr>
        <p:blipFill>
          <a:blip r:embed="rId6" cstate="print"/>
          <a:srcRect t="13588" b="16773"/>
          <a:stretch>
            <a:fillRect/>
          </a:stretch>
        </p:blipFill>
        <p:spPr bwMode="auto">
          <a:xfrm>
            <a:off x="3505200" y="1447800"/>
            <a:ext cx="1440365" cy="1524000"/>
          </a:xfrm>
          <a:prstGeom prst="ellipse">
            <a:avLst/>
          </a:prstGeom>
          <a:ln>
            <a:noFill/>
          </a:ln>
          <a:effectLst>
            <a:softEdge rad="112500"/>
          </a:effectLst>
        </p:spPr>
      </p:pic>
      <p:sp>
        <p:nvSpPr>
          <p:cNvPr id="9" name="TextBox 8"/>
          <p:cNvSpPr txBox="1"/>
          <p:nvPr/>
        </p:nvSpPr>
        <p:spPr>
          <a:xfrm>
            <a:off x="5867400" y="2971800"/>
            <a:ext cx="2514600" cy="523220"/>
          </a:xfrm>
          <a:prstGeom prst="rect">
            <a:avLst/>
          </a:prstGeom>
          <a:solidFill>
            <a:srgbClr val="00206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James O’ Kelly</a:t>
            </a:r>
          </a:p>
        </p:txBody>
      </p:sp>
      <p:sp>
        <p:nvSpPr>
          <p:cNvPr id="10" name="TextBox 9"/>
          <p:cNvSpPr txBox="1"/>
          <p:nvPr/>
        </p:nvSpPr>
        <p:spPr>
          <a:xfrm>
            <a:off x="6858000" y="457200"/>
            <a:ext cx="2133600" cy="523220"/>
          </a:xfrm>
          <a:prstGeom prst="rect">
            <a:avLst/>
          </a:prstGeom>
          <a:solidFill>
            <a:srgbClr val="00206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Abner</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Jones</a:t>
            </a:r>
          </a:p>
        </p:txBody>
      </p:sp>
      <p:sp>
        <p:nvSpPr>
          <p:cNvPr id="13" name="TextBox 12"/>
          <p:cNvSpPr txBox="1"/>
          <p:nvPr/>
        </p:nvSpPr>
        <p:spPr>
          <a:xfrm>
            <a:off x="5638800" y="1905000"/>
            <a:ext cx="3505200" cy="523220"/>
          </a:xfrm>
          <a:prstGeom prst="rect">
            <a:avLst/>
          </a:prstGeom>
          <a:solidFill>
            <a:srgbClr val="00206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Alexander Campbell</a:t>
            </a:r>
          </a:p>
        </p:txBody>
      </p:sp>
      <p:pic>
        <p:nvPicPr>
          <p:cNvPr id="4" name="Picture 8" descr="James O'Kelly"/>
          <p:cNvPicPr>
            <a:picLocks noChangeAspect="1" noChangeArrowheads="1"/>
          </p:cNvPicPr>
          <p:nvPr/>
        </p:nvPicPr>
        <p:blipFill>
          <a:blip r:embed="rId7" cstate="print"/>
          <a:srcRect/>
          <a:stretch>
            <a:fillRect/>
          </a:stretch>
        </p:blipFill>
        <p:spPr bwMode="auto">
          <a:xfrm>
            <a:off x="4800600" y="2438400"/>
            <a:ext cx="1143000" cy="1556426"/>
          </a:xfrm>
          <a:prstGeom prst="ellipse">
            <a:avLst/>
          </a:prstGeom>
          <a:ln>
            <a:noFill/>
          </a:ln>
          <a:effectLst>
            <a:softEdge rad="112500"/>
          </a:effectLst>
        </p:spPr>
      </p:pic>
      <p:pic>
        <p:nvPicPr>
          <p:cNvPr id="15" name="Picture 2" descr="http://kdl.kyvl.org/kyleidoscope/growthky/akc/akcpics/akc001.jpg"/>
          <p:cNvPicPr>
            <a:picLocks noChangeAspect="1" noChangeArrowheads="1"/>
          </p:cNvPicPr>
          <p:nvPr/>
        </p:nvPicPr>
        <p:blipFill>
          <a:blip r:embed="rId8" cstate="print"/>
          <a:srcRect/>
          <a:stretch>
            <a:fillRect/>
          </a:stretch>
        </p:blipFill>
        <p:spPr bwMode="auto">
          <a:xfrm>
            <a:off x="1752600" y="1371600"/>
            <a:ext cx="1676400" cy="1296417"/>
          </a:xfrm>
          <a:prstGeom prst="rect">
            <a:avLst/>
          </a:prstGeom>
          <a:noFill/>
        </p:spPr>
      </p:pic>
      <p:pic>
        <p:nvPicPr>
          <p:cNvPr id="5" name="Picture 10" descr="http://www.sermonindex.net/modules/myalbum/photos/547.jpg"/>
          <p:cNvPicPr>
            <a:picLocks noChangeAspect="1" noChangeArrowheads="1"/>
          </p:cNvPicPr>
          <p:nvPr/>
        </p:nvPicPr>
        <p:blipFill>
          <a:blip r:embed="rId9" cstate="print"/>
          <a:srcRect l="22261" r="26261"/>
          <a:stretch>
            <a:fillRect/>
          </a:stretch>
        </p:blipFill>
        <p:spPr bwMode="auto">
          <a:xfrm>
            <a:off x="2514600" y="2438400"/>
            <a:ext cx="902208" cy="1219200"/>
          </a:xfrm>
          <a:prstGeom prst="ellipse">
            <a:avLst/>
          </a:prstGeom>
          <a:ln>
            <a:noFill/>
          </a:ln>
          <a:effectLst>
            <a:softEdge rad="112500"/>
          </a:effectLst>
        </p:spPr>
      </p:pic>
      <p:sp>
        <p:nvSpPr>
          <p:cNvPr id="11" name="TextBox 10"/>
          <p:cNvSpPr txBox="1"/>
          <p:nvPr/>
        </p:nvSpPr>
        <p:spPr>
          <a:xfrm>
            <a:off x="2590800" y="3276600"/>
            <a:ext cx="2362200" cy="523220"/>
          </a:xfrm>
          <a:prstGeom prst="rect">
            <a:avLst/>
          </a:prstGeom>
          <a:solidFill>
            <a:srgbClr val="00206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Barton Stone</a:t>
            </a:r>
          </a:p>
        </p:txBody>
      </p:sp>
      <p:sp>
        <p:nvSpPr>
          <p:cNvPr id="12" name="TextBox 11"/>
          <p:cNvSpPr txBox="1"/>
          <p:nvPr/>
        </p:nvSpPr>
        <p:spPr>
          <a:xfrm>
            <a:off x="1371600" y="990600"/>
            <a:ext cx="3124200" cy="523220"/>
          </a:xfrm>
          <a:prstGeom prst="rect">
            <a:avLst/>
          </a:prstGeom>
          <a:solidFill>
            <a:srgbClr val="002060"/>
          </a:solid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Thomas Campbell</a:t>
            </a:r>
          </a:p>
        </p:txBody>
      </p:sp>
    </p:spTree>
    <p:extLst>
      <p:ext uri="{BB962C8B-B14F-4D97-AF65-F5344CB8AC3E}">
        <p14:creationId xmlns:p14="http://schemas.microsoft.com/office/powerpoint/2010/main" val="297194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D4298-C3DB-4ED0-B609-7987DDBB05A2}"/>
              </a:ext>
            </a:extLst>
          </p:cNvPr>
          <p:cNvPicPr>
            <a:picLocks noChangeAspect="1"/>
          </p:cNvPicPr>
          <p:nvPr/>
        </p:nvPicPr>
        <p:blipFill>
          <a:blip r:embed="rId2"/>
          <a:stretch>
            <a:fillRect/>
          </a:stretch>
        </p:blipFill>
        <p:spPr>
          <a:xfrm>
            <a:off x="1572555" y="6236639"/>
            <a:ext cx="2582195" cy="546288"/>
          </a:xfrm>
          <a:prstGeom prst="rect">
            <a:avLst/>
          </a:prstGeom>
        </p:spPr>
      </p:pic>
      <p:sp>
        <p:nvSpPr>
          <p:cNvPr id="5" name="TextBox 4">
            <a:extLst>
              <a:ext uri="{FF2B5EF4-FFF2-40B4-BE49-F238E27FC236}">
                <a16:creationId xmlns:a16="http://schemas.microsoft.com/office/drawing/2014/main" id="{EA67222A-4F30-45A8-8D6E-688BC3D9217C}"/>
              </a:ext>
            </a:extLst>
          </p:cNvPr>
          <p:cNvSpPr txBox="1"/>
          <p:nvPr/>
        </p:nvSpPr>
        <p:spPr>
          <a:xfrm>
            <a:off x="8877" y="97652"/>
            <a:ext cx="5610831" cy="584775"/>
          </a:xfrm>
          <a:prstGeom prst="rect">
            <a:avLst/>
          </a:prstGeom>
          <a:solidFill>
            <a:srgbClr val="4B8039"/>
          </a:solidFill>
        </p:spPr>
        <p:txBody>
          <a:bodyPr wrap="none" rtlCol="0">
            <a:spAutoFit/>
          </a:bodyPr>
          <a:lstStyle/>
          <a:p>
            <a:r>
              <a:rPr lang="en-US" sz="3200" dirty="0">
                <a:latin typeface="Century Gothic" panose="020B0502020202020204" pitchFamily="34" charset="0"/>
              </a:rPr>
              <a:t>CHAPTER 1: THE BEGINNING</a:t>
            </a:r>
          </a:p>
        </p:txBody>
      </p:sp>
      <p:sp>
        <p:nvSpPr>
          <p:cNvPr id="7" name="Rectangle 6">
            <a:extLst>
              <a:ext uri="{FF2B5EF4-FFF2-40B4-BE49-F238E27FC236}">
                <a16:creationId xmlns:a16="http://schemas.microsoft.com/office/drawing/2014/main" id="{BA53DB69-695C-421D-BDD8-E98F37287A1F}"/>
              </a:ext>
            </a:extLst>
          </p:cNvPr>
          <p:cNvSpPr/>
          <p:nvPr/>
        </p:nvSpPr>
        <p:spPr>
          <a:xfrm>
            <a:off x="8877" y="1742243"/>
            <a:ext cx="9144001" cy="2062103"/>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to the church of God which is at Corinth, to those who have been sanctified in Christ Jesus, saints by calling, with all who in every place call upon the name of our Lord Jesus Christ, their Lord and ours: 1 Corinthians 1:2</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9" name="Rectangle 8">
            <a:extLst>
              <a:ext uri="{FF2B5EF4-FFF2-40B4-BE49-F238E27FC236}">
                <a16:creationId xmlns:a16="http://schemas.microsoft.com/office/drawing/2014/main" id="{865D1DE5-7DE5-4854-B6F0-CD855C55EF72}"/>
              </a:ext>
            </a:extLst>
          </p:cNvPr>
          <p:cNvSpPr/>
          <p:nvPr/>
        </p:nvSpPr>
        <p:spPr>
          <a:xfrm>
            <a:off x="-978193" y="1742243"/>
            <a:ext cx="6464596" cy="584775"/>
          </a:xfrm>
          <a:prstGeom prst="rect">
            <a:avLst/>
          </a:prstGeom>
        </p:spPr>
        <p:txBody>
          <a:bodyPr wrap="square">
            <a:spAutoFit/>
          </a:bodyPr>
          <a:lstStyle/>
          <a:p>
            <a:pPr algn="ctr" defTabSz="457200" fontAlgn="base">
              <a:spcBef>
                <a:spcPct val="0"/>
              </a:spcBef>
              <a:spcAft>
                <a:spcPct val="0"/>
              </a:spcAft>
            </a:pP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church of God</a:t>
            </a:r>
          </a:p>
        </p:txBody>
      </p:sp>
      <p:sp>
        <p:nvSpPr>
          <p:cNvPr id="10" name="Rectangle 9">
            <a:extLst>
              <a:ext uri="{FF2B5EF4-FFF2-40B4-BE49-F238E27FC236}">
                <a16:creationId xmlns:a16="http://schemas.microsoft.com/office/drawing/2014/main" id="{F0C01B14-3E75-455B-978A-4B0E0A90EBCB}"/>
              </a:ext>
            </a:extLst>
          </p:cNvPr>
          <p:cNvSpPr/>
          <p:nvPr/>
        </p:nvSpPr>
        <p:spPr>
          <a:xfrm>
            <a:off x="-1520454" y="2233083"/>
            <a:ext cx="6464596" cy="584775"/>
          </a:xfrm>
          <a:prstGeom prst="rect">
            <a:avLst/>
          </a:prstGeom>
        </p:spPr>
        <p:txBody>
          <a:bodyPr wrap="square">
            <a:spAutoFit/>
          </a:bodyPr>
          <a:lstStyle/>
          <a:p>
            <a:pPr algn="ctr" defTabSz="457200" fontAlgn="base">
              <a:spcBef>
                <a:spcPct val="0"/>
              </a:spcBef>
              <a:spcAft>
                <a:spcPct val="0"/>
              </a:spcAft>
            </a:pP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sanctified</a:t>
            </a:r>
          </a:p>
        </p:txBody>
      </p:sp>
      <p:sp>
        <p:nvSpPr>
          <p:cNvPr id="11" name="Rectangle 10">
            <a:extLst>
              <a:ext uri="{FF2B5EF4-FFF2-40B4-BE49-F238E27FC236}">
                <a16:creationId xmlns:a16="http://schemas.microsoft.com/office/drawing/2014/main" id="{90465FEF-9C12-46A3-B649-553951C2C8EB}"/>
              </a:ext>
            </a:extLst>
          </p:cNvPr>
          <p:cNvSpPr/>
          <p:nvPr/>
        </p:nvSpPr>
        <p:spPr>
          <a:xfrm>
            <a:off x="1940443" y="2226886"/>
            <a:ext cx="6464596" cy="584775"/>
          </a:xfrm>
          <a:prstGeom prst="rect">
            <a:avLst/>
          </a:prstGeom>
        </p:spPr>
        <p:txBody>
          <a:bodyPr wrap="square">
            <a:spAutoFit/>
          </a:bodyPr>
          <a:lstStyle/>
          <a:p>
            <a:pPr algn="ctr" defTabSz="457200" fontAlgn="base">
              <a:spcBef>
                <a:spcPct val="0"/>
              </a:spcBef>
              <a:spcAft>
                <a:spcPct val="0"/>
              </a:spcAft>
            </a:pP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saints</a:t>
            </a:r>
          </a:p>
        </p:txBody>
      </p:sp>
      <p:sp>
        <p:nvSpPr>
          <p:cNvPr id="12" name="Rectangle 11">
            <a:extLst>
              <a:ext uri="{FF2B5EF4-FFF2-40B4-BE49-F238E27FC236}">
                <a16:creationId xmlns:a16="http://schemas.microsoft.com/office/drawing/2014/main" id="{DE4C235A-D90A-4223-A22F-9297F834A296}"/>
              </a:ext>
            </a:extLst>
          </p:cNvPr>
          <p:cNvSpPr/>
          <p:nvPr/>
        </p:nvSpPr>
        <p:spPr>
          <a:xfrm>
            <a:off x="1752" y="1741103"/>
            <a:ext cx="9144001" cy="2062103"/>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but you shall receive power when the Holy Spirit has come upon you; and you shall be My witnesses both in Jerusalem, and in all Judea and Samaria, and even to the remotest part of the earth." Acts 1:8</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13" name="Rectangle 12">
            <a:extLst>
              <a:ext uri="{FF2B5EF4-FFF2-40B4-BE49-F238E27FC236}">
                <a16:creationId xmlns:a16="http://schemas.microsoft.com/office/drawing/2014/main" id="{F4E9D5E9-DBF1-4F6E-8911-1822D599D229}"/>
              </a:ext>
            </a:extLst>
          </p:cNvPr>
          <p:cNvSpPr/>
          <p:nvPr/>
        </p:nvSpPr>
        <p:spPr>
          <a:xfrm>
            <a:off x="-1173087" y="2709122"/>
            <a:ext cx="6464596" cy="584775"/>
          </a:xfrm>
          <a:prstGeom prst="rect">
            <a:avLst/>
          </a:prstGeom>
        </p:spPr>
        <p:txBody>
          <a:bodyPr wrap="square">
            <a:spAutoFit/>
          </a:bodyPr>
          <a:lstStyle/>
          <a:p>
            <a:pPr algn="ctr" defTabSz="457200" fontAlgn="base">
              <a:spcBef>
                <a:spcPct val="0"/>
              </a:spcBef>
              <a:spcAft>
                <a:spcPct val="0"/>
              </a:spcAft>
            </a:pP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Judea</a:t>
            </a:r>
          </a:p>
        </p:txBody>
      </p:sp>
      <p:sp>
        <p:nvSpPr>
          <p:cNvPr id="14" name="Rectangle 13">
            <a:extLst>
              <a:ext uri="{FF2B5EF4-FFF2-40B4-BE49-F238E27FC236}">
                <a16:creationId xmlns:a16="http://schemas.microsoft.com/office/drawing/2014/main" id="{E0EF027F-D7D3-4C3A-81E8-781AD7148BEA}"/>
              </a:ext>
            </a:extLst>
          </p:cNvPr>
          <p:cNvSpPr/>
          <p:nvPr/>
        </p:nvSpPr>
        <p:spPr>
          <a:xfrm>
            <a:off x="540504" y="2722658"/>
            <a:ext cx="6464596" cy="584775"/>
          </a:xfrm>
          <a:prstGeom prst="rect">
            <a:avLst/>
          </a:prstGeom>
        </p:spPr>
        <p:txBody>
          <a:bodyPr wrap="square">
            <a:spAutoFit/>
          </a:bodyPr>
          <a:lstStyle/>
          <a:p>
            <a:pPr algn="ctr" defTabSz="457200" fontAlgn="base">
              <a:spcBef>
                <a:spcPct val="0"/>
              </a:spcBef>
              <a:spcAft>
                <a:spcPct val="0"/>
              </a:spcAft>
            </a:pP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Samaria</a:t>
            </a:r>
          </a:p>
        </p:txBody>
      </p:sp>
      <p:sp>
        <p:nvSpPr>
          <p:cNvPr id="15" name="Rectangle 14">
            <a:extLst>
              <a:ext uri="{FF2B5EF4-FFF2-40B4-BE49-F238E27FC236}">
                <a16:creationId xmlns:a16="http://schemas.microsoft.com/office/drawing/2014/main" id="{6567D957-84FF-407B-8F98-059E6707E92A}"/>
              </a:ext>
            </a:extLst>
          </p:cNvPr>
          <p:cNvSpPr/>
          <p:nvPr/>
        </p:nvSpPr>
        <p:spPr>
          <a:xfrm>
            <a:off x="6625605" y="2720554"/>
            <a:ext cx="2582195" cy="584775"/>
          </a:xfrm>
          <a:prstGeom prst="rect">
            <a:avLst/>
          </a:prstGeom>
        </p:spPr>
        <p:txBody>
          <a:bodyPr wrap="square">
            <a:spAutoFit/>
          </a:bodyPr>
          <a:lstStyle/>
          <a:p>
            <a:pPr algn="ctr" defTabSz="457200" fontAlgn="base">
              <a:spcBef>
                <a:spcPct val="0"/>
              </a:spcBef>
              <a:spcAft>
                <a:spcPct val="0"/>
              </a:spcAft>
            </a:pP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remotest part</a:t>
            </a:r>
          </a:p>
        </p:txBody>
      </p:sp>
      <p:sp>
        <p:nvSpPr>
          <p:cNvPr id="16" name="Rectangle 15">
            <a:extLst>
              <a:ext uri="{FF2B5EF4-FFF2-40B4-BE49-F238E27FC236}">
                <a16:creationId xmlns:a16="http://schemas.microsoft.com/office/drawing/2014/main" id="{FBE8FF06-5841-4E6E-97AA-99BF18599639}"/>
              </a:ext>
            </a:extLst>
          </p:cNvPr>
          <p:cNvSpPr/>
          <p:nvPr/>
        </p:nvSpPr>
        <p:spPr>
          <a:xfrm>
            <a:off x="574049" y="3201549"/>
            <a:ext cx="6464596" cy="584775"/>
          </a:xfrm>
          <a:prstGeom prst="rect">
            <a:avLst/>
          </a:prstGeom>
        </p:spPr>
        <p:txBody>
          <a:bodyPr wrap="square">
            <a:spAutoFit/>
          </a:bodyPr>
          <a:lstStyle/>
          <a:p>
            <a:pPr algn="ctr" defTabSz="457200" fontAlgn="base">
              <a:spcBef>
                <a:spcPct val="0"/>
              </a:spcBef>
              <a:spcAft>
                <a:spcPct val="0"/>
              </a:spcAft>
            </a:pP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of the earth</a:t>
            </a:r>
          </a:p>
        </p:txBody>
      </p:sp>
      <p:sp>
        <p:nvSpPr>
          <p:cNvPr id="17" name="Rectangle 16">
            <a:extLst>
              <a:ext uri="{FF2B5EF4-FFF2-40B4-BE49-F238E27FC236}">
                <a16:creationId xmlns:a16="http://schemas.microsoft.com/office/drawing/2014/main" id="{D765AB2E-5261-4517-9F61-79AE2AC5AC62}"/>
              </a:ext>
            </a:extLst>
          </p:cNvPr>
          <p:cNvSpPr/>
          <p:nvPr/>
        </p:nvSpPr>
        <p:spPr>
          <a:xfrm>
            <a:off x="26557" y="2010466"/>
            <a:ext cx="9144001" cy="1569660"/>
          </a:xfrm>
          <a:prstGeom prst="rect">
            <a:avLst/>
          </a:prstGeom>
          <a:solidFill>
            <a:schemeClr val="bg1"/>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Brethren, join in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following my example</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observe those who walk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according to the pattern you have in us </a:t>
            </a:r>
          </a:p>
          <a:p>
            <a:pPr algn="ctr" defTabSz="457200" fontAlgn="base">
              <a:spcBef>
                <a:spcPct val="0"/>
              </a:spcBef>
              <a:spcAft>
                <a:spcPct val="0"/>
              </a:spcAft>
            </a:pPr>
            <a:r>
              <a:rPr lang="en-US" sz="32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Philippians 3:17</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animBg="1"/>
      <p:bldP spid="13" grpId="0"/>
      <p:bldP spid="14" grpId="0"/>
      <p:bldP spid="15" grpId="0"/>
      <p:bldP spid="16"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D4298-C3DB-4ED0-B609-7987DDBB05A2}"/>
              </a:ext>
            </a:extLst>
          </p:cNvPr>
          <p:cNvPicPr>
            <a:picLocks noChangeAspect="1"/>
          </p:cNvPicPr>
          <p:nvPr/>
        </p:nvPicPr>
        <p:blipFill>
          <a:blip r:embed="rId2"/>
          <a:stretch>
            <a:fillRect/>
          </a:stretch>
        </p:blipFill>
        <p:spPr>
          <a:xfrm>
            <a:off x="1572555" y="6236639"/>
            <a:ext cx="2582195" cy="546288"/>
          </a:xfrm>
          <a:prstGeom prst="rect">
            <a:avLst/>
          </a:prstGeom>
        </p:spPr>
      </p:pic>
      <p:sp>
        <p:nvSpPr>
          <p:cNvPr id="8" name="Speech Bubble: Oval 7">
            <a:extLst>
              <a:ext uri="{FF2B5EF4-FFF2-40B4-BE49-F238E27FC236}">
                <a16:creationId xmlns:a16="http://schemas.microsoft.com/office/drawing/2014/main" id="{9E4C39D7-EEB1-478B-A99D-40F7A8C741F8}"/>
              </a:ext>
            </a:extLst>
          </p:cNvPr>
          <p:cNvSpPr/>
          <p:nvPr/>
        </p:nvSpPr>
        <p:spPr>
          <a:xfrm flipH="1">
            <a:off x="425301" y="110205"/>
            <a:ext cx="3955311" cy="2480996"/>
          </a:xfrm>
          <a:prstGeom prst="wedgeEllipseCallout">
            <a:avLst/>
          </a:prstGeom>
          <a:solidFill>
            <a:srgbClr val="5D8F2F"/>
          </a:solidFill>
          <a:ln>
            <a:solidFill>
              <a:srgbClr val="5D8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Century Gothic" panose="020B0502020202020204" pitchFamily="34" charset="0"/>
              </a:rPr>
              <a:t>Does it matter which church I’m a part of? </a:t>
            </a:r>
          </a:p>
        </p:txBody>
      </p:sp>
      <p:sp>
        <p:nvSpPr>
          <p:cNvPr id="9" name="Rectangle 8">
            <a:extLst>
              <a:ext uri="{FF2B5EF4-FFF2-40B4-BE49-F238E27FC236}">
                <a16:creationId xmlns:a16="http://schemas.microsoft.com/office/drawing/2014/main" id="{34E046A1-7CD9-4946-8481-024A1E8F380E}"/>
              </a:ext>
            </a:extLst>
          </p:cNvPr>
          <p:cNvSpPr/>
          <p:nvPr/>
        </p:nvSpPr>
        <p:spPr>
          <a:xfrm>
            <a:off x="-7090" y="3393656"/>
            <a:ext cx="9144001" cy="1569660"/>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And whatever you do in word or deed,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do all in the name of the Lord Jesus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giving thanks through Him to God the Father. Colossians 3:17</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11" name="Rectangle 10">
            <a:extLst>
              <a:ext uri="{FF2B5EF4-FFF2-40B4-BE49-F238E27FC236}">
                <a16:creationId xmlns:a16="http://schemas.microsoft.com/office/drawing/2014/main" id="{D7ECEFF0-899A-4A49-A800-1EF1A1422880}"/>
              </a:ext>
            </a:extLst>
          </p:cNvPr>
          <p:cNvSpPr/>
          <p:nvPr/>
        </p:nvSpPr>
        <p:spPr>
          <a:xfrm>
            <a:off x="7089" y="3391169"/>
            <a:ext cx="9144001" cy="2062103"/>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and when he had found him, he brought him to Antioch. And it came about that for an entire year they met with the church, and taught considerable numbers;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the disciples were first called Christians </a:t>
            </a:r>
            <a:r>
              <a:rPr lang="en-US" sz="3200" dirty="0">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in Antioch</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Acts 11:26</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395008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model t junkyard">
            <a:extLst>
              <a:ext uri="{FF2B5EF4-FFF2-40B4-BE49-F238E27FC236}">
                <a16:creationId xmlns:a16="http://schemas.microsoft.com/office/drawing/2014/main" id="{EC621FAF-A33B-4D52-AAB1-8F286AE0A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50" y="567734"/>
            <a:ext cx="7711099" cy="60138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odel t restored">
            <a:extLst>
              <a:ext uri="{FF2B5EF4-FFF2-40B4-BE49-F238E27FC236}">
                <a16:creationId xmlns:a16="http://schemas.microsoft.com/office/drawing/2014/main" id="{F6F849B9-4208-4DD2-BE2A-7185DEE8DDE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5393519" cy="38170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odel t flames">
            <a:extLst>
              <a:ext uri="{FF2B5EF4-FFF2-40B4-BE49-F238E27FC236}">
                <a16:creationId xmlns:a16="http://schemas.microsoft.com/office/drawing/2014/main" id="{C7689E17-74F4-4776-921B-78B1BE36C34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9524" y="2752725"/>
            <a:ext cx="5324475" cy="410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B3A6001-08E2-463C-A2A3-058199D686AB}"/>
              </a:ext>
            </a:extLst>
          </p:cNvPr>
          <p:cNvSpPr/>
          <p:nvPr/>
        </p:nvSpPr>
        <p:spPr>
          <a:xfrm>
            <a:off x="7089" y="3391169"/>
            <a:ext cx="9144001" cy="1569660"/>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The things you have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learned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received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heard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seen in me</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t>
            </a:r>
            <a:r>
              <a:rPr lang="en-US" sz="3200" b="1" u="sng"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practice these things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the God of peace shall be with you. Philippians 4:9</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58066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randombar(horizontal)">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randombar(horizontal)">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4348" y="4266799"/>
            <a:ext cx="5252704" cy="1024292"/>
          </a:xfrm>
        </p:spPr>
        <p:txBody>
          <a:bodyPr>
            <a:normAutofit/>
          </a:bodyPr>
          <a:lstStyle/>
          <a:p>
            <a:r>
              <a:rPr lang="en-US" sz="2800" dirty="0">
                <a:latin typeface="Century Gothic" panose="020B0502020202020204" pitchFamily="34" charset="0"/>
              </a:rPr>
              <a:t>How Can I Know Which Church is Right?</a:t>
            </a:r>
          </a:p>
        </p:txBody>
      </p:sp>
    </p:spTree>
    <p:extLst>
      <p:ext uri="{BB962C8B-B14F-4D97-AF65-F5344CB8AC3E}">
        <p14:creationId xmlns:p14="http://schemas.microsoft.com/office/powerpoint/2010/main" val="296913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D4298-C3DB-4ED0-B609-7987DDBB05A2}"/>
              </a:ext>
            </a:extLst>
          </p:cNvPr>
          <p:cNvPicPr>
            <a:picLocks noChangeAspect="1"/>
          </p:cNvPicPr>
          <p:nvPr/>
        </p:nvPicPr>
        <p:blipFill>
          <a:blip r:embed="rId2"/>
          <a:stretch>
            <a:fillRect/>
          </a:stretch>
        </p:blipFill>
        <p:spPr>
          <a:xfrm>
            <a:off x="1572555" y="6236639"/>
            <a:ext cx="2582195" cy="546288"/>
          </a:xfrm>
          <a:prstGeom prst="rect">
            <a:avLst/>
          </a:prstGeom>
        </p:spPr>
      </p:pic>
      <p:sp>
        <p:nvSpPr>
          <p:cNvPr id="5" name="TextBox 4">
            <a:extLst>
              <a:ext uri="{FF2B5EF4-FFF2-40B4-BE49-F238E27FC236}">
                <a16:creationId xmlns:a16="http://schemas.microsoft.com/office/drawing/2014/main" id="{EA67222A-4F30-45A8-8D6E-688BC3D9217C}"/>
              </a:ext>
            </a:extLst>
          </p:cNvPr>
          <p:cNvSpPr txBox="1"/>
          <p:nvPr/>
        </p:nvSpPr>
        <p:spPr>
          <a:xfrm>
            <a:off x="8877" y="97652"/>
            <a:ext cx="561083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1: THE BEGINNING</a:t>
            </a:r>
          </a:p>
        </p:txBody>
      </p:sp>
      <p:sp>
        <p:nvSpPr>
          <p:cNvPr id="18" name="TextBox 17">
            <a:extLst>
              <a:ext uri="{FF2B5EF4-FFF2-40B4-BE49-F238E27FC236}">
                <a16:creationId xmlns:a16="http://schemas.microsoft.com/office/drawing/2014/main" id="{E3EB40DC-5591-457A-8504-6E652E200F46}"/>
              </a:ext>
            </a:extLst>
          </p:cNvPr>
          <p:cNvSpPr txBox="1"/>
          <p:nvPr/>
        </p:nvSpPr>
        <p:spPr>
          <a:xfrm>
            <a:off x="0" y="930536"/>
            <a:ext cx="557877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2: THE DEPARTURE</a:t>
            </a:r>
          </a:p>
        </p:txBody>
      </p:sp>
      <p:sp>
        <p:nvSpPr>
          <p:cNvPr id="19" name="TextBox 18">
            <a:extLst>
              <a:ext uri="{FF2B5EF4-FFF2-40B4-BE49-F238E27FC236}">
                <a16:creationId xmlns:a16="http://schemas.microsoft.com/office/drawing/2014/main" id="{4A5D9BB2-AD0E-4100-913B-36BDDC7C125B}"/>
              </a:ext>
            </a:extLst>
          </p:cNvPr>
          <p:cNvSpPr txBox="1"/>
          <p:nvPr/>
        </p:nvSpPr>
        <p:spPr>
          <a:xfrm>
            <a:off x="8877" y="2165928"/>
            <a:ext cx="913512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entury Gothic" panose="020B0502020202020204" pitchFamily="34" charset="0"/>
              </a:rPr>
              <a:t>Drifting from the Truth</a:t>
            </a:r>
          </a:p>
        </p:txBody>
      </p:sp>
      <p:sp>
        <p:nvSpPr>
          <p:cNvPr id="20" name="Rectangle 19">
            <a:extLst>
              <a:ext uri="{FF2B5EF4-FFF2-40B4-BE49-F238E27FC236}">
                <a16:creationId xmlns:a16="http://schemas.microsoft.com/office/drawing/2014/main" id="{2E0CED17-57C9-4EB8-8817-1D1EAAEE2C80}"/>
              </a:ext>
            </a:extLst>
          </p:cNvPr>
          <p:cNvSpPr/>
          <p:nvPr/>
        </p:nvSpPr>
        <p:spPr>
          <a:xfrm>
            <a:off x="-8878" y="2190792"/>
            <a:ext cx="9144001" cy="2062103"/>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I know that after my departure savage wolves will come in among you, not sparing the flock; and from among your own selves men will arise,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speaking perverse things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to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draw away the disciples after them</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Acts 20:29-30</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21" name="Rectangle 20">
            <a:extLst>
              <a:ext uri="{FF2B5EF4-FFF2-40B4-BE49-F238E27FC236}">
                <a16:creationId xmlns:a16="http://schemas.microsoft.com/office/drawing/2014/main" id="{12DC8590-4C20-4748-B392-2DB49AF3CB24}"/>
              </a:ext>
            </a:extLst>
          </p:cNvPr>
          <p:cNvSpPr/>
          <p:nvPr/>
        </p:nvSpPr>
        <p:spPr>
          <a:xfrm>
            <a:off x="-26633" y="2441769"/>
            <a:ext cx="9144001" cy="1569660"/>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I am amazed that you are so quickly deserting Him who called you by the grace of Christ,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for a different gospel</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Galatians 1:6</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22" name="Rectangle 21">
            <a:extLst>
              <a:ext uri="{FF2B5EF4-FFF2-40B4-BE49-F238E27FC236}">
                <a16:creationId xmlns:a16="http://schemas.microsoft.com/office/drawing/2014/main" id="{5131F67D-9150-4FAD-B64D-5154E03B8E7B}"/>
              </a:ext>
            </a:extLst>
          </p:cNvPr>
          <p:cNvSpPr/>
          <p:nvPr/>
        </p:nvSpPr>
        <p:spPr>
          <a:xfrm>
            <a:off x="8877" y="2183872"/>
            <a:ext cx="9144001" cy="2062103"/>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For the time will come when they will not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endure sound doctrine</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but wanting to have their ears tickled, they will accumulate for themselves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teachers in accordance to their own desires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2 Timothy 4:3</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23" name="Rectangle 22">
            <a:extLst>
              <a:ext uri="{FF2B5EF4-FFF2-40B4-BE49-F238E27FC236}">
                <a16:creationId xmlns:a16="http://schemas.microsoft.com/office/drawing/2014/main" id="{A9696E3B-942C-42AF-8C43-395F40440FF6}"/>
              </a:ext>
            </a:extLst>
          </p:cNvPr>
          <p:cNvSpPr/>
          <p:nvPr/>
        </p:nvSpPr>
        <p:spPr>
          <a:xfrm>
            <a:off x="1753" y="2085266"/>
            <a:ext cx="9144001" cy="2554545"/>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But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false prophets </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also arose among the people, just as there will also be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false teachers among you</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who will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secretly</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introduce destructive heresies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even denying the Master who bought them, bringing swift destruction upon themselves.          2 Peter 2:1</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10" name="Rectangle 9">
            <a:extLst>
              <a:ext uri="{FF2B5EF4-FFF2-40B4-BE49-F238E27FC236}">
                <a16:creationId xmlns:a16="http://schemas.microsoft.com/office/drawing/2014/main" id="{948C6BD9-DC7A-45F1-8103-3AF185727E34}"/>
              </a:ext>
            </a:extLst>
          </p:cNvPr>
          <p:cNvSpPr/>
          <p:nvPr/>
        </p:nvSpPr>
        <p:spPr>
          <a:xfrm>
            <a:off x="26632" y="2165928"/>
            <a:ext cx="9144001" cy="2308324"/>
          </a:xfrm>
          <a:prstGeom prst="rect">
            <a:avLst/>
          </a:prstGeom>
          <a:solidFill>
            <a:schemeClr val="bg1"/>
          </a:solidFill>
        </p:spPr>
        <p:txBody>
          <a:bodyPr wrap="square">
            <a:spAutoFit/>
          </a:bodyPr>
          <a:lstStyle/>
          <a:p>
            <a:pPr algn="ctr" defTabSz="457200" fontAlgn="base">
              <a:spcBef>
                <a:spcPct val="0"/>
              </a:spcBef>
              <a:spcAft>
                <a:spcPct val="0"/>
              </a:spcAft>
            </a:pPr>
            <a:r>
              <a:rPr lang="en-US" sz="3600" i="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“People do not usually buy into false doctrines purposely. They err because of laziness, ineptness, carelessness, or foolishness in handling the Scriptures.” </a:t>
            </a:r>
            <a:endParaRPr lang="en-US" sz="4000" b="1" i="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22082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848E9-BDE7-403F-A43A-7734655D5C04}"/>
              </a:ext>
            </a:extLst>
          </p:cNvPr>
          <p:cNvSpPr txBox="1"/>
          <p:nvPr/>
        </p:nvSpPr>
        <p:spPr>
          <a:xfrm>
            <a:off x="0" y="149228"/>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A.D.150 – Infant Baptism Practiced</a:t>
            </a:r>
          </a:p>
        </p:txBody>
      </p:sp>
      <p:sp>
        <p:nvSpPr>
          <p:cNvPr id="4" name="TextBox 3">
            <a:extLst>
              <a:ext uri="{FF2B5EF4-FFF2-40B4-BE49-F238E27FC236}">
                <a16:creationId xmlns:a16="http://schemas.microsoft.com/office/drawing/2014/main" id="{3EA27EB7-8DFB-428E-BAA2-BCBA94F4F595}"/>
              </a:ext>
            </a:extLst>
          </p:cNvPr>
          <p:cNvSpPr txBox="1"/>
          <p:nvPr/>
        </p:nvSpPr>
        <p:spPr>
          <a:xfrm>
            <a:off x="-7089" y="790728"/>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A.D.250 – Sprinkling for baptism practiced</a:t>
            </a:r>
          </a:p>
        </p:txBody>
      </p:sp>
      <p:sp>
        <p:nvSpPr>
          <p:cNvPr id="5" name="TextBox 4">
            <a:extLst>
              <a:ext uri="{FF2B5EF4-FFF2-40B4-BE49-F238E27FC236}">
                <a16:creationId xmlns:a16="http://schemas.microsoft.com/office/drawing/2014/main" id="{39A9BACA-1EA7-4A3B-9CFA-44FF269964BB}"/>
              </a:ext>
            </a:extLst>
          </p:cNvPr>
          <p:cNvSpPr txBox="1"/>
          <p:nvPr/>
        </p:nvSpPr>
        <p:spPr>
          <a:xfrm>
            <a:off x="0" y="1446777"/>
            <a:ext cx="9144000" cy="1077218"/>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A.D.255 – Distinction between elders and bishops</a:t>
            </a:r>
          </a:p>
        </p:txBody>
      </p:sp>
      <p:sp>
        <p:nvSpPr>
          <p:cNvPr id="6" name="TextBox 5">
            <a:extLst>
              <a:ext uri="{FF2B5EF4-FFF2-40B4-BE49-F238E27FC236}">
                <a16:creationId xmlns:a16="http://schemas.microsoft.com/office/drawing/2014/main" id="{1083756A-75E7-4386-9FD5-93E5C282B511}"/>
              </a:ext>
            </a:extLst>
          </p:cNvPr>
          <p:cNvSpPr txBox="1"/>
          <p:nvPr/>
        </p:nvSpPr>
        <p:spPr>
          <a:xfrm>
            <a:off x="-7089" y="2602556"/>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A.D.430 – Worship of Mary</a:t>
            </a:r>
          </a:p>
        </p:txBody>
      </p:sp>
      <p:sp>
        <p:nvSpPr>
          <p:cNvPr id="7" name="TextBox 6">
            <a:extLst>
              <a:ext uri="{FF2B5EF4-FFF2-40B4-BE49-F238E27FC236}">
                <a16:creationId xmlns:a16="http://schemas.microsoft.com/office/drawing/2014/main" id="{800E35E7-7ABB-4A5D-94B5-BA6F349CEEC6}"/>
              </a:ext>
            </a:extLst>
          </p:cNvPr>
          <p:cNvSpPr txBox="1"/>
          <p:nvPr/>
        </p:nvSpPr>
        <p:spPr>
          <a:xfrm>
            <a:off x="0" y="3290499"/>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A.D.600 – Prayers to Mary and dead saints</a:t>
            </a:r>
          </a:p>
        </p:txBody>
      </p:sp>
      <p:sp>
        <p:nvSpPr>
          <p:cNvPr id="8" name="TextBox 7">
            <a:extLst>
              <a:ext uri="{FF2B5EF4-FFF2-40B4-BE49-F238E27FC236}">
                <a16:creationId xmlns:a16="http://schemas.microsoft.com/office/drawing/2014/main" id="{76CC5577-567C-4CC2-85FD-244E51AB26BB}"/>
              </a:ext>
            </a:extLst>
          </p:cNvPr>
          <p:cNvSpPr txBox="1"/>
          <p:nvPr/>
        </p:nvSpPr>
        <p:spPr>
          <a:xfrm>
            <a:off x="-7089" y="3960624"/>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A.D.660 – Instruments of Music</a:t>
            </a:r>
          </a:p>
        </p:txBody>
      </p:sp>
      <p:sp>
        <p:nvSpPr>
          <p:cNvPr id="9" name="TextBox 8">
            <a:extLst>
              <a:ext uri="{FF2B5EF4-FFF2-40B4-BE49-F238E27FC236}">
                <a16:creationId xmlns:a16="http://schemas.microsoft.com/office/drawing/2014/main" id="{BB0CABEC-A627-4856-B205-83E9344F88E5}"/>
              </a:ext>
            </a:extLst>
          </p:cNvPr>
          <p:cNvSpPr txBox="1"/>
          <p:nvPr/>
        </p:nvSpPr>
        <p:spPr>
          <a:xfrm>
            <a:off x="0" y="4655759"/>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A.D.788 – Worship of Relics </a:t>
            </a: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D4298-C3DB-4ED0-B609-7987DDBB05A2}"/>
              </a:ext>
            </a:extLst>
          </p:cNvPr>
          <p:cNvPicPr>
            <a:picLocks noChangeAspect="1"/>
          </p:cNvPicPr>
          <p:nvPr/>
        </p:nvPicPr>
        <p:blipFill>
          <a:blip r:embed="rId2"/>
          <a:stretch>
            <a:fillRect/>
          </a:stretch>
        </p:blipFill>
        <p:spPr>
          <a:xfrm>
            <a:off x="1572555" y="6236639"/>
            <a:ext cx="2582195" cy="546288"/>
          </a:xfrm>
          <a:prstGeom prst="rect">
            <a:avLst/>
          </a:prstGeom>
        </p:spPr>
      </p:pic>
      <p:sp>
        <p:nvSpPr>
          <p:cNvPr id="5" name="TextBox 4">
            <a:extLst>
              <a:ext uri="{FF2B5EF4-FFF2-40B4-BE49-F238E27FC236}">
                <a16:creationId xmlns:a16="http://schemas.microsoft.com/office/drawing/2014/main" id="{EA67222A-4F30-45A8-8D6E-688BC3D9217C}"/>
              </a:ext>
            </a:extLst>
          </p:cNvPr>
          <p:cNvSpPr txBox="1"/>
          <p:nvPr/>
        </p:nvSpPr>
        <p:spPr>
          <a:xfrm>
            <a:off x="8877" y="97652"/>
            <a:ext cx="561083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1: THE BEGINNING</a:t>
            </a:r>
          </a:p>
        </p:txBody>
      </p:sp>
      <p:sp>
        <p:nvSpPr>
          <p:cNvPr id="18" name="TextBox 17">
            <a:extLst>
              <a:ext uri="{FF2B5EF4-FFF2-40B4-BE49-F238E27FC236}">
                <a16:creationId xmlns:a16="http://schemas.microsoft.com/office/drawing/2014/main" id="{E3EB40DC-5591-457A-8504-6E652E200F46}"/>
              </a:ext>
            </a:extLst>
          </p:cNvPr>
          <p:cNvSpPr txBox="1"/>
          <p:nvPr/>
        </p:nvSpPr>
        <p:spPr>
          <a:xfrm>
            <a:off x="0" y="930536"/>
            <a:ext cx="557877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2: THE DEPARTURE</a:t>
            </a:r>
          </a:p>
        </p:txBody>
      </p:sp>
      <p:sp>
        <p:nvSpPr>
          <p:cNvPr id="19" name="TextBox 18">
            <a:extLst>
              <a:ext uri="{FF2B5EF4-FFF2-40B4-BE49-F238E27FC236}">
                <a16:creationId xmlns:a16="http://schemas.microsoft.com/office/drawing/2014/main" id="{4A5D9BB2-AD0E-4100-913B-36BDDC7C125B}"/>
              </a:ext>
            </a:extLst>
          </p:cNvPr>
          <p:cNvSpPr txBox="1"/>
          <p:nvPr/>
        </p:nvSpPr>
        <p:spPr>
          <a:xfrm>
            <a:off x="-12017" y="2165928"/>
            <a:ext cx="913512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entury Gothic" panose="020B0502020202020204" pitchFamily="34" charset="0"/>
              </a:rPr>
              <a:t>Drifting from the Truth</a:t>
            </a:r>
          </a:p>
        </p:txBody>
      </p:sp>
      <p:sp>
        <p:nvSpPr>
          <p:cNvPr id="10" name="TextBox 9">
            <a:extLst>
              <a:ext uri="{FF2B5EF4-FFF2-40B4-BE49-F238E27FC236}">
                <a16:creationId xmlns:a16="http://schemas.microsoft.com/office/drawing/2014/main" id="{53BA44A3-D852-42F5-80A9-A910616D00CC}"/>
              </a:ext>
            </a:extLst>
          </p:cNvPr>
          <p:cNvSpPr txBox="1"/>
          <p:nvPr/>
        </p:nvSpPr>
        <p:spPr>
          <a:xfrm>
            <a:off x="8877" y="2956696"/>
            <a:ext cx="913512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entury Gothic" panose="020B0502020202020204" pitchFamily="34" charset="0"/>
              </a:rPr>
              <a:t>The Development of an Organization Larger than the Local Church</a:t>
            </a:r>
          </a:p>
        </p:txBody>
      </p:sp>
      <p:sp>
        <p:nvSpPr>
          <p:cNvPr id="11" name="Rectangle 10">
            <a:extLst>
              <a:ext uri="{FF2B5EF4-FFF2-40B4-BE49-F238E27FC236}">
                <a16:creationId xmlns:a16="http://schemas.microsoft.com/office/drawing/2014/main" id="{664EE410-9E68-4FFC-BF6E-25987E6D40AD}"/>
              </a:ext>
            </a:extLst>
          </p:cNvPr>
          <p:cNvSpPr/>
          <p:nvPr/>
        </p:nvSpPr>
        <p:spPr>
          <a:xfrm>
            <a:off x="-8878" y="2134286"/>
            <a:ext cx="9144001" cy="1569660"/>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Paul and Timothy, bond-servants of Christ Jesus, to all the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saints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in Christ Jesus who are in Philippi, including the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overseers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deacons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Philippians 1:1</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12" name="Rectangle 11">
            <a:extLst>
              <a:ext uri="{FF2B5EF4-FFF2-40B4-BE49-F238E27FC236}">
                <a16:creationId xmlns:a16="http://schemas.microsoft.com/office/drawing/2014/main" id="{5490B516-035B-400A-9FEE-E3F5A375A219}"/>
              </a:ext>
            </a:extLst>
          </p:cNvPr>
          <p:cNvSpPr/>
          <p:nvPr/>
        </p:nvSpPr>
        <p:spPr>
          <a:xfrm>
            <a:off x="10633" y="1697705"/>
            <a:ext cx="9144001" cy="4031873"/>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Therefore, I exhort the elders among you, as your fellow elder and witness of the sufferings of Christ, and a partaker also of the glory that is to be revealed, shepherd the flock of God among you, exercising oversight not under compulsion, but voluntarily, according to the will of God; and not for sordid gain, but with eagerness; nor yet as lording it over those allotted to your charge, but proving to be examples to the flock. 1 Peter 5:1-3</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3" name="Rectangle 2">
            <a:extLst>
              <a:ext uri="{FF2B5EF4-FFF2-40B4-BE49-F238E27FC236}">
                <a16:creationId xmlns:a16="http://schemas.microsoft.com/office/drawing/2014/main" id="{0C56FB41-1C99-47AC-BF00-754A1E9983EB}"/>
              </a:ext>
            </a:extLst>
          </p:cNvPr>
          <p:cNvSpPr/>
          <p:nvPr/>
        </p:nvSpPr>
        <p:spPr>
          <a:xfrm>
            <a:off x="4792903" y="1692752"/>
            <a:ext cx="1812291" cy="584775"/>
          </a:xfrm>
          <a:prstGeom prst="rect">
            <a:avLst/>
          </a:prstGeom>
        </p:spPr>
        <p:txBody>
          <a:bodyPr wrap="none">
            <a:spAutoFit/>
          </a:bodyPr>
          <a:lstStyle/>
          <a:p>
            <a:r>
              <a:rPr lang="en-US" sz="3200" dirty="0">
                <a:solidFill>
                  <a:srgbClr val="FF00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among you</a:t>
            </a:r>
            <a:endParaRPr lang="en-US" dirty="0">
              <a:solidFill>
                <a:srgbClr val="FF0000"/>
              </a:solidFill>
            </a:endParaRPr>
          </a:p>
        </p:txBody>
      </p:sp>
      <p:sp>
        <p:nvSpPr>
          <p:cNvPr id="15" name="Rectangle 14">
            <a:extLst>
              <a:ext uri="{FF2B5EF4-FFF2-40B4-BE49-F238E27FC236}">
                <a16:creationId xmlns:a16="http://schemas.microsoft.com/office/drawing/2014/main" id="{7B5D2975-3A38-40A3-A37C-845B270C4C7A}"/>
              </a:ext>
            </a:extLst>
          </p:cNvPr>
          <p:cNvSpPr/>
          <p:nvPr/>
        </p:nvSpPr>
        <p:spPr>
          <a:xfrm>
            <a:off x="1904505" y="3149413"/>
            <a:ext cx="1812291" cy="584775"/>
          </a:xfrm>
          <a:prstGeom prst="rect">
            <a:avLst/>
          </a:prstGeom>
        </p:spPr>
        <p:txBody>
          <a:bodyPr wrap="none">
            <a:spAutoFit/>
          </a:bodyPr>
          <a:lstStyle/>
          <a:p>
            <a:r>
              <a:rPr lang="en-US" sz="3200" dirty="0">
                <a:solidFill>
                  <a:srgbClr val="FF00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among you</a:t>
            </a:r>
            <a:endParaRPr lang="en-US" dirty="0">
              <a:solidFill>
                <a:srgbClr val="FF0000"/>
              </a:solidFill>
            </a:endParaRPr>
          </a:p>
        </p:txBody>
      </p:sp>
      <p:sp>
        <p:nvSpPr>
          <p:cNvPr id="16" name="Rectangle 15">
            <a:extLst>
              <a:ext uri="{FF2B5EF4-FFF2-40B4-BE49-F238E27FC236}">
                <a16:creationId xmlns:a16="http://schemas.microsoft.com/office/drawing/2014/main" id="{21E89618-418A-4E2D-9A77-BCE854825871}"/>
              </a:ext>
            </a:extLst>
          </p:cNvPr>
          <p:cNvSpPr/>
          <p:nvPr/>
        </p:nvSpPr>
        <p:spPr>
          <a:xfrm>
            <a:off x="3782120" y="1697385"/>
            <a:ext cx="1106778" cy="584775"/>
          </a:xfrm>
          <a:prstGeom prst="rect">
            <a:avLst/>
          </a:prstGeom>
        </p:spPr>
        <p:txBody>
          <a:bodyPr wrap="none">
            <a:spAutoFit/>
          </a:bodyPr>
          <a:lstStyle/>
          <a:p>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elders</a:t>
            </a:r>
            <a:endParaRPr lang="en-US" dirty="0">
              <a:solidFill>
                <a:srgbClr val="FFFF00"/>
              </a:solidFill>
            </a:endParaRPr>
          </a:p>
        </p:txBody>
      </p:sp>
      <p:sp>
        <p:nvSpPr>
          <p:cNvPr id="17" name="Rectangle 16">
            <a:extLst>
              <a:ext uri="{FF2B5EF4-FFF2-40B4-BE49-F238E27FC236}">
                <a16:creationId xmlns:a16="http://schemas.microsoft.com/office/drawing/2014/main" id="{95A0EA6A-1AD3-49D6-B1AC-BA4C7502E57D}"/>
              </a:ext>
            </a:extLst>
          </p:cNvPr>
          <p:cNvSpPr/>
          <p:nvPr/>
        </p:nvSpPr>
        <p:spPr>
          <a:xfrm>
            <a:off x="6040456" y="2674941"/>
            <a:ext cx="1571071" cy="584775"/>
          </a:xfrm>
          <a:prstGeom prst="rect">
            <a:avLst/>
          </a:prstGeom>
        </p:spPr>
        <p:txBody>
          <a:bodyPr wrap="none">
            <a:spAutoFit/>
          </a:bodyPr>
          <a:lstStyle/>
          <a:p>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shepherd</a:t>
            </a:r>
            <a:endParaRPr lang="en-US" dirty="0">
              <a:solidFill>
                <a:srgbClr val="FFFF00"/>
              </a:solidFill>
            </a:endParaRPr>
          </a:p>
        </p:txBody>
      </p:sp>
      <p:sp>
        <p:nvSpPr>
          <p:cNvPr id="24" name="Rectangle 23">
            <a:extLst>
              <a:ext uri="{FF2B5EF4-FFF2-40B4-BE49-F238E27FC236}">
                <a16:creationId xmlns:a16="http://schemas.microsoft.com/office/drawing/2014/main" id="{901BE460-BDB9-4EF6-B52D-20F2D7D493F7}"/>
              </a:ext>
            </a:extLst>
          </p:cNvPr>
          <p:cNvSpPr/>
          <p:nvPr/>
        </p:nvSpPr>
        <p:spPr>
          <a:xfrm>
            <a:off x="5275966" y="3149413"/>
            <a:ext cx="1559209" cy="584775"/>
          </a:xfrm>
          <a:prstGeom prst="rect">
            <a:avLst/>
          </a:prstGeom>
        </p:spPr>
        <p:txBody>
          <a:bodyPr wrap="none">
            <a:spAutoFit/>
          </a:bodyPr>
          <a:lstStyle/>
          <a:p>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oversight</a:t>
            </a:r>
            <a:endParaRPr lang="en-US" dirty="0">
              <a:solidFill>
                <a:srgbClr val="FFFF00"/>
              </a:solidFill>
            </a:endParaRPr>
          </a:p>
        </p:txBody>
      </p:sp>
      <p:sp>
        <p:nvSpPr>
          <p:cNvPr id="25" name="Rectangle 24">
            <a:extLst>
              <a:ext uri="{FF2B5EF4-FFF2-40B4-BE49-F238E27FC236}">
                <a16:creationId xmlns:a16="http://schemas.microsoft.com/office/drawing/2014/main" id="{C964058A-D5AB-40EE-B7C5-B6033285C62C}"/>
              </a:ext>
            </a:extLst>
          </p:cNvPr>
          <p:cNvSpPr/>
          <p:nvPr/>
        </p:nvSpPr>
        <p:spPr>
          <a:xfrm>
            <a:off x="2299970" y="4619159"/>
            <a:ext cx="3533853" cy="584775"/>
          </a:xfrm>
          <a:prstGeom prst="rect">
            <a:avLst/>
          </a:prstGeom>
        </p:spPr>
        <p:txBody>
          <a:bodyPr wrap="none">
            <a:spAutoFit/>
          </a:bodyPr>
          <a:lstStyle/>
          <a:p>
            <a:r>
              <a:rPr lang="en-US" sz="3200" dirty="0">
                <a:solidFill>
                  <a:srgbClr val="FF00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allotted to your charge</a:t>
            </a:r>
            <a:endParaRPr lang="en-US" dirty="0">
              <a:solidFill>
                <a:srgbClr val="FF0000"/>
              </a:solidFill>
            </a:endParaRPr>
          </a:p>
        </p:txBody>
      </p:sp>
    </p:spTree>
    <p:extLst>
      <p:ext uri="{BB962C8B-B14F-4D97-AF65-F5344CB8AC3E}">
        <p14:creationId xmlns:p14="http://schemas.microsoft.com/office/powerpoint/2010/main" val="97590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p:bldP spid="15" grpId="0"/>
      <p:bldP spid="16" grpId="0"/>
      <p:bldP spid="17"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D350ED44-3D5B-4257-BBB0-A3E329A56248}"/>
              </a:ext>
            </a:extLst>
          </p:cNvPr>
          <p:cNvSpPr/>
          <p:nvPr/>
        </p:nvSpPr>
        <p:spPr bwMode="auto">
          <a:xfrm>
            <a:off x="762000" y="4876800"/>
            <a:ext cx="1752600" cy="1676400"/>
          </a:xfrm>
          <a:prstGeom prst="ellipse">
            <a:avLst/>
          </a:prstGeom>
          <a:solidFill>
            <a:srgbClr val="0070C0"/>
          </a:solidFill>
          <a:ln w="9525" cap="flat" cmpd="sng" algn="ctr">
            <a:solidFill>
              <a:srgbClr val="000000"/>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29" name="TextBox 28">
            <a:extLst>
              <a:ext uri="{FF2B5EF4-FFF2-40B4-BE49-F238E27FC236}">
                <a16:creationId xmlns:a16="http://schemas.microsoft.com/office/drawing/2014/main" id="{527B3673-4B0D-4B2E-A722-5C59E5C035D9}"/>
              </a:ext>
            </a:extLst>
          </p:cNvPr>
          <p:cNvSpPr txBox="1"/>
          <p:nvPr/>
        </p:nvSpPr>
        <p:spPr>
          <a:xfrm>
            <a:off x="762000" y="5486400"/>
            <a:ext cx="1752600" cy="523220"/>
          </a:xfrm>
          <a:prstGeom prst="rect">
            <a:avLst/>
          </a:prstGeom>
          <a:noFill/>
        </p:spPr>
        <p:txBody>
          <a:bodyPr wrap="square" rtlCol="0">
            <a:spAutoFit/>
          </a:bodyPr>
          <a:lstStyle/>
          <a:p>
            <a:pPr algn="ctr" fontAlgn="base">
              <a:spcBef>
                <a:spcPct val="0"/>
              </a:spcBef>
              <a:spcAft>
                <a:spcPct val="0"/>
              </a:spcAft>
            </a:pPr>
            <a:r>
              <a:rPr lang="en-US" sz="2800" dirty="0">
                <a:solidFill>
                  <a:srgbClr val="FFFF00"/>
                </a:solidFill>
                <a:effectLst>
                  <a:outerShdw blurRad="38100" dist="38100" dir="2700000" algn="tl">
                    <a:srgbClr val="000000">
                      <a:alpha val="43137"/>
                    </a:srgbClr>
                  </a:outerShdw>
                </a:effectLst>
                <a:latin typeface="Tahoma" pitchFamily="34" charset="0"/>
              </a:rPr>
              <a:t>Church</a:t>
            </a:r>
          </a:p>
        </p:txBody>
      </p:sp>
      <p:sp>
        <p:nvSpPr>
          <p:cNvPr id="30" name="TextBox 29">
            <a:extLst>
              <a:ext uri="{FF2B5EF4-FFF2-40B4-BE49-F238E27FC236}">
                <a16:creationId xmlns:a16="http://schemas.microsoft.com/office/drawing/2014/main" id="{8C82D494-8056-4378-BDD5-AF5C3BDE7847}"/>
              </a:ext>
            </a:extLst>
          </p:cNvPr>
          <p:cNvSpPr txBox="1"/>
          <p:nvPr/>
        </p:nvSpPr>
        <p:spPr>
          <a:xfrm>
            <a:off x="914400" y="5029200"/>
            <a:ext cx="1371600" cy="477054"/>
          </a:xfrm>
          <a:prstGeom prst="rect">
            <a:avLst/>
          </a:prstGeom>
          <a:noFill/>
        </p:spPr>
        <p:txBody>
          <a:bodyPr wrap="square" rtlCol="0">
            <a:spAutoFit/>
          </a:bodyPr>
          <a:lstStyle/>
          <a:p>
            <a:pPr algn="ctr" fontAlgn="base">
              <a:spcBef>
                <a:spcPct val="0"/>
              </a:spcBef>
              <a:spcAft>
                <a:spcPct val="0"/>
              </a:spcAft>
            </a:pPr>
            <a:r>
              <a:rPr lang="en-US" sz="2500" i="1" dirty="0">
                <a:solidFill>
                  <a:srgbClr val="FFFFFF"/>
                </a:solidFill>
                <a:latin typeface="Tahoma" pitchFamily="34" charset="0"/>
              </a:rPr>
              <a:t>Elders</a:t>
            </a:r>
          </a:p>
        </p:txBody>
      </p:sp>
      <p:sp>
        <p:nvSpPr>
          <p:cNvPr id="31" name="Oval 30">
            <a:extLst>
              <a:ext uri="{FF2B5EF4-FFF2-40B4-BE49-F238E27FC236}">
                <a16:creationId xmlns:a16="http://schemas.microsoft.com/office/drawing/2014/main" id="{D4149D47-4FF5-4FD4-B834-D1B01DED32C2}"/>
              </a:ext>
            </a:extLst>
          </p:cNvPr>
          <p:cNvSpPr/>
          <p:nvPr/>
        </p:nvSpPr>
        <p:spPr bwMode="auto">
          <a:xfrm>
            <a:off x="2819400" y="4800600"/>
            <a:ext cx="1752600" cy="1676400"/>
          </a:xfrm>
          <a:prstGeom prst="ellipse">
            <a:avLst/>
          </a:prstGeom>
          <a:solidFill>
            <a:srgbClr val="0070C0"/>
          </a:solidFill>
          <a:ln w="9525" cap="flat" cmpd="sng" algn="ctr">
            <a:solidFill>
              <a:srgbClr val="000000"/>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32" name="TextBox 31">
            <a:extLst>
              <a:ext uri="{FF2B5EF4-FFF2-40B4-BE49-F238E27FC236}">
                <a16:creationId xmlns:a16="http://schemas.microsoft.com/office/drawing/2014/main" id="{3A8C0184-6883-483F-8187-E0E2306D6F34}"/>
              </a:ext>
            </a:extLst>
          </p:cNvPr>
          <p:cNvSpPr txBox="1"/>
          <p:nvPr/>
        </p:nvSpPr>
        <p:spPr>
          <a:xfrm>
            <a:off x="2819400" y="5410200"/>
            <a:ext cx="1752600" cy="523220"/>
          </a:xfrm>
          <a:prstGeom prst="rect">
            <a:avLst/>
          </a:prstGeom>
          <a:noFill/>
        </p:spPr>
        <p:txBody>
          <a:bodyPr wrap="square" rtlCol="0">
            <a:spAutoFit/>
          </a:bodyPr>
          <a:lstStyle/>
          <a:p>
            <a:pPr algn="ctr" fontAlgn="base">
              <a:spcBef>
                <a:spcPct val="0"/>
              </a:spcBef>
              <a:spcAft>
                <a:spcPct val="0"/>
              </a:spcAft>
            </a:pPr>
            <a:r>
              <a:rPr lang="en-US" sz="2800" dirty="0">
                <a:solidFill>
                  <a:srgbClr val="FFFF00"/>
                </a:solidFill>
                <a:effectLst>
                  <a:outerShdw blurRad="38100" dist="38100" dir="2700000" algn="tl">
                    <a:srgbClr val="000000">
                      <a:alpha val="43137"/>
                    </a:srgbClr>
                  </a:outerShdw>
                </a:effectLst>
                <a:latin typeface="Tahoma" pitchFamily="34" charset="0"/>
              </a:rPr>
              <a:t>Church</a:t>
            </a:r>
          </a:p>
        </p:txBody>
      </p:sp>
      <p:sp>
        <p:nvSpPr>
          <p:cNvPr id="33" name="TextBox 32">
            <a:extLst>
              <a:ext uri="{FF2B5EF4-FFF2-40B4-BE49-F238E27FC236}">
                <a16:creationId xmlns:a16="http://schemas.microsoft.com/office/drawing/2014/main" id="{83EB620A-262E-44F0-9595-A2946D558C88}"/>
              </a:ext>
            </a:extLst>
          </p:cNvPr>
          <p:cNvSpPr txBox="1"/>
          <p:nvPr/>
        </p:nvSpPr>
        <p:spPr>
          <a:xfrm>
            <a:off x="2971800" y="4953000"/>
            <a:ext cx="1371600" cy="477054"/>
          </a:xfrm>
          <a:prstGeom prst="rect">
            <a:avLst/>
          </a:prstGeom>
          <a:noFill/>
        </p:spPr>
        <p:txBody>
          <a:bodyPr wrap="square" rtlCol="0">
            <a:spAutoFit/>
          </a:bodyPr>
          <a:lstStyle/>
          <a:p>
            <a:pPr algn="ctr" fontAlgn="base">
              <a:spcBef>
                <a:spcPct val="0"/>
              </a:spcBef>
              <a:spcAft>
                <a:spcPct val="0"/>
              </a:spcAft>
            </a:pPr>
            <a:r>
              <a:rPr lang="en-US" sz="2500" i="1" dirty="0">
                <a:solidFill>
                  <a:srgbClr val="FFFFFF"/>
                </a:solidFill>
                <a:latin typeface="Tahoma" pitchFamily="34" charset="0"/>
              </a:rPr>
              <a:t>Elders</a:t>
            </a:r>
          </a:p>
        </p:txBody>
      </p:sp>
      <p:sp>
        <p:nvSpPr>
          <p:cNvPr id="34" name="Oval 33">
            <a:extLst>
              <a:ext uri="{FF2B5EF4-FFF2-40B4-BE49-F238E27FC236}">
                <a16:creationId xmlns:a16="http://schemas.microsoft.com/office/drawing/2014/main" id="{8293C8B9-571E-4B46-A933-AFE872AD7E7F}"/>
              </a:ext>
            </a:extLst>
          </p:cNvPr>
          <p:cNvSpPr/>
          <p:nvPr/>
        </p:nvSpPr>
        <p:spPr bwMode="auto">
          <a:xfrm>
            <a:off x="4800600" y="4800600"/>
            <a:ext cx="1752600" cy="1676400"/>
          </a:xfrm>
          <a:prstGeom prst="ellipse">
            <a:avLst/>
          </a:prstGeom>
          <a:solidFill>
            <a:srgbClr val="0070C0"/>
          </a:solidFill>
          <a:ln w="9525" cap="flat" cmpd="sng" algn="ctr">
            <a:solidFill>
              <a:srgbClr val="000000"/>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35" name="TextBox 34">
            <a:extLst>
              <a:ext uri="{FF2B5EF4-FFF2-40B4-BE49-F238E27FC236}">
                <a16:creationId xmlns:a16="http://schemas.microsoft.com/office/drawing/2014/main" id="{87E1A9E8-CD6F-4CCA-BDD2-45A45435742F}"/>
              </a:ext>
            </a:extLst>
          </p:cNvPr>
          <p:cNvSpPr txBox="1"/>
          <p:nvPr/>
        </p:nvSpPr>
        <p:spPr>
          <a:xfrm>
            <a:off x="4800600" y="5410200"/>
            <a:ext cx="1752600" cy="523220"/>
          </a:xfrm>
          <a:prstGeom prst="rect">
            <a:avLst/>
          </a:prstGeom>
          <a:noFill/>
        </p:spPr>
        <p:txBody>
          <a:bodyPr wrap="square" rtlCol="0">
            <a:spAutoFit/>
          </a:bodyPr>
          <a:lstStyle/>
          <a:p>
            <a:pPr algn="ctr" fontAlgn="base">
              <a:spcBef>
                <a:spcPct val="0"/>
              </a:spcBef>
              <a:spcAft>
                <a:spcPct val="0"/>
              </a:spcAft>
            </a:pPr>
            <a:r>
              <a:rPr lang="en-US" sz="2800" dirty="0">
                <a:solidFill>
                  <a:srgbClr val="FFFF00"/>
                </a:solidFill>
                <a:effectLst>
                  <a:outerShdw blurRad="38100" dist="38100" dir="2700000" algn="tl">
                    <a:srgbClr val="000000">
                      <a:alpha val="43137"/>
                    </a:srgbClr>
                  </a:outerShdw>
                </a:effectLst>
                <a:latin typeface="Tahoma" pitchFamily="34" charset="0"/>
              </a:rPr>
              <a:t>Church</a:t>
            </a:r>
          </a:p>
        </p:txBody>
      </p:sp>
      <p:sp>
        <p:nvSpPr>
          <p:cNvPr id="36" name="TextBox 35">
            <a:extLst>
              <a:ext uri="{FF2B5EF4-FFF2-40B4-BE49-F238E27FC236}">
                <a16:creationId xmlns:a16="http://schemas.microsoft.com/office/drawing/2014/main" id="{6D6D029F-3909-4336-90FD-F76CCA782CD4}"/>
              </a:ext>
            </a:extLst>
          </p:cNvPr>
          <p:cNvSpPr txBox="1"/>
          <p:nvPr/>
        </p:nvSpPr>
        <p:spPr>
          <a:xfrm>
            <a:off x="4953000" y="4953000"/>
            <a:ext cx="1371600" cy="477054"/>
          </a:xfrm>
          <a:prstGeom prst="rect">
            <a:avLst/>
          </a:prstGeom>
          <a:noFill/>
        </p:spPr>
        <p:txBody>
          <a:bodyPr wrap="square" rtlCol="0">
            <a:spAutoFit/>
          </a:bodyPr>
          <a:lstStyle/>
          <a:p>
            <a:pPr algn="ctr" fontAlgn="base">
              <a:spcBef>
                <a:spcPct val="0"/>
              </a:spcBef>
              <a:spcAft>
                <a:spcPct val="0"/>
              </a:spcAft>
            </a:pPr>
            <a:r>
              <a:rPr lang="en-US" sz="2500" i="1" dirty="0">
                <a:solidFill>
                  <a:srgbClr val="FFFFFF"/>
                </a:solidFill>
                <a:latin typeface="Tahoma" pitchFamily="34" charset="0"/>
              </a:rPr>
              <a:t>Elders</a:t>
            </a:r>
          </a:p>
        </p:txBody>
      </p:sp>
      <p:sp>
        <p:nvSpPr>
          <p:cNvPr id="37" name="Oval 36">
            <a:extLst>
              <a:ext uri="{FF2B5EF4-FFF2-40B4-BE49-F238E27FC236}">
                <a16:creationId xmlns:a16="http://schemas.microsoft.com/office/drawing/2014/main" id="{26BAA441-64CA-4BF8-A27F-4871F171BAE5}"/>
              </a:ext>
            </a:extLst>
          </p:cNvPr>
          <p:cNvSpPr/>
          <p:nvPr/>
        </p:nvSpPr>
        <p:spPr bwMode="auto">
          <a:xfrm>
            <a:off x="6705600" y="4876800"/>
            <a:ext cx="1752600" cy="1676400"/>
          </a:xfrm>
          <a:prstGeom prst="ellipse">
            <a:avLst/>
          </a:prstGeom>
          <a:solidFill>
            <a:srgbClr val="0070C0"/>
          </a:solidFill>
          <a:ln w="9525" cap="flat" cmpd="sng" algn="ctr">
            <a:solidFill>
              <a:srgbClr val="000000"/>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38" name="TextBox 37">
            <a:extLst>
              <a:ext uri="{FF2B5EF4-FFF2-40B4-BE49-F238E27FC236}">
                <a16:creationId xmlns:a16="http://schemas.microsoft.com/office/drawing/2014/main" id="{C3E09C8D-BCCE-4223-A6F7-C4721343AD91}"/>
              </a:ext>
            </a:extLst>
          </p:cNvPr>
          <p:cNvSpPr txBox="1"/>
          <p:nvPr/>
        </p:nvSpPr>
        <p:spPr>
          <a:xfrm>
            <a:off x="6705600" y="5486400"/>
            <a:ext cx="1752600" cy="523220"/>
          </a:xfrm>
          <a:prstGeom prst="rect">
            <a:avLst/>
          </a:prstGeom>
          <a:noFill/>
        </p:spPr>
        <p:txBody>
          <a:bodyPr wrap="square" rtlCol="0">
            <a:spAutoFit/>
          </a:bodyPr>
          <a:lstStyle/>
          <a:p>
            <a:pPr algn="ctr" fontAlgn="base">
              <a:spcBef>
                <a:spcPct val="0"/>
              </a:spcBef>
              <a:spcAft>
                <a:spcPct val="0"/>
              </a:spcAft>
            </a:pPr>
            <a:r>
              <a:rPr lang="en-US" sz="2800" dirty="0">
                <a:solidFill>
                  <a:srgbClr val="FFFF00"/>
                </a:solidFill>
                <a:effectLst>
                  <a:outerShdw blurRad="38100" dist="38100" dir="2700000" algn="tl">
                    <a:srgbClr val="000000">
                      <a:alpha val="43137"/>
                    </a:srgbClr>
                  </a:outerShdw>
                </a:effectLst>
                <a:latin typeface="Tahoma" pitchFamily="34" charset="0"/>
              </a:rPr>
              <a:t>Church</a:t>
            </a:r>
          </a:p>
        </p:txBody>
      </p:sp>
      <p:sp>
        <p:nvSpPr>
          <p:cNvPr id="39" name="TextBox 38">
            <a:extLst>
              <a:ext uri="{FF2B5EF4-FFF2-40B4-BE49-F238E27FC236}">
                <a16:creationId xmlns:a16="http://schemas.microsoft.com/office/drawing/2014/main" id="{4C5C7B42-B4F3-4C64-B10D-D7EC6B995FC4}"/>
              </a:ext>
            </a:extLst>
          </p:cNvPr>
          <p:cNvSpPr txBox="1"/>
          <p:nvPr/>
        </p:nvSpPr>
        <p:spPr>
          <a:xfrm>
            <a:off x="6858000" y="5029200"/>
            <a:ext cx="1371600" cy="477054"/>
          </a:xfrm>
          <a:prstGeom prst="rect">
            <a:avLst/>
          </a:prstGeom>
          <a:noFill/>
        </p:spPr>
        <p:txBody>
          <a:bodyPr wrap="square" rtlCol="0">
            <a:spAutoFit/>
          </a:bodyPr>
          <a:lstStyle/>
          <a:p>
            <a:pPr algn="ctr" fontAlgn="base">
              <a:spcBef>
                <a:spcPct val="0"/>
              </a:spcBef>
              <a:spcAft>
                <a:spcPct val="0"/>
              </a:spcAft>
            </a:pPr>
            <a:r>
              <a:rPr lang="en-US" sz="2500" i="1" dirty="0">
                <a:solidFill>
                  <a:srgbClr val="FFFFFF"/>
                </a:solidFill>
                <a:latin typeface="Tahoma" pitchFamily="34" charset="0"/>
              </a:rPr>
              <a:t>Elders</a:t>
            </a:r>
          </a:p>
        </p:txBody>
      </p:sp>
      <p:sp>
        <p:nvSpPr>
          <p:cNvPr id="40" name="Isosceles Triangle 39">
            <a:extLst>
              <a:ext uri="{FF2B5EF4-FFF2-40B4-BE49-F238E27FC236}">
                <a16:creationId xmlns:a16="http://schemas.microsoft.com/office/drawing/2014/main" id="{A56947C4-0D4A-4AA7-A283-07A8817BAB75}"/>
              </a:ext>
            </a:extLst>
          </p:cNvPr>
          <p:cNvSpPr/>
          <p:nvPr/>
        </p:nvSpPr>
        <p:spPr bwMode="auto">
          <a:xfrm>
            <a:off x="1752600" y="3733800"/>
            <a:ext cx="1600200" cy="1295400"/>
          </a:xfrm>
          <a:prstGeom prst="triangle">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41" name="TextBox 40">
            <a:extLst>
              <a:ext uri="{FF2B5EF4-FFF2-40B4-BE49-F238E27FC236}">
                <a16:creationId xmlns:a16="http://schemas.microsoft.com/office/drawing/2014/main" id="{63143C5B-FD2E-4B82-965D-A7A1E3A7871F}"/>
              </a:ext>
            </a:extLst>
          </p:cNvPr>
          <p:cNvSpPr txBox="1"/>
          <p:nvPr/>
        </p:nvSpPr>
        <p:spPr>
          <a:xfrm>
            <a:off x="1981200" y="4475946"/>
            <a:ext cx="1143000" cy="477054"/>
          </a:xfrm>
          <a:prstGeom prst="rect">
            <a:avLst/>
          </a:prstGeom>
          <a:noFill/>
        </p:spPr>
        <p:txBody>
          <a:bodyPr wrap="square" rtlCol="0">
            <a:spAutoFit/>
          </a:bodyPr>
          <a:lstStyle/>
          <a:p>
            <a:pPr fontAlgn="base">
              <a:spcBef>
                <a:spcPct val="0"/>
              </a:spcBef>
              <a:spcAft>
                <a:spcPct val="0"/>
              </a:spcAft>
            </a:pPr>
            <a:r>
              <a:rPr lang="en-US" sz="2500" dirty="0">
                <a:solidFill>
                  <a:srgbClr val="000000"/>
                </a:solidFill>
                <a:latin typeface="Tahoma" pitchFamily="34" charset="0"/>
              </a:rPr>
              <a:t>Bishop</a:t>
            </a:r>
          </a:p>
        </p:txBody>
      </p:sp>
      <p:sp>
        <p:nvSpPr>
          <p:cNvPr id="42" name="Isosceles Triangle 41">
            <a:extLst>
              <a:ext uri="{FF2B5EF4-FFF2-40B4-BE49-F238E27FC236}">
                <a16:creationId xmlns:a16="http://schemas.microsoft.com/office/drawing/2014/main" id="{45485F4B-1D71-4290-B6AB-6273DB4D0DC1}"/>
              </a:ext>
            </a:extLst>
          </p:cNvPr>
          <p:cNvSpPr/>
          <p:nvPr/>
        </p:nvSpPr>
        <p:spPr bwMode="auto">
          <a:xfrm>
            <a:off x="3810000" y="3733800"/>
            <a:ext cx="1600200" cy="1295400"/>
          </a:xfrm>
          <a:prstGeom prst="triangle">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43" name="TextBox 42">
            <a:extLst>
              <a:ext uri="{FF2B5EF4-FFF2-40B4-BE49-F238E27FC236}">
                <a16:creationId xmlns:a16="http://schemas.microsoft.com/office/drawing/2014/main" id="{9ED94B30-9FB9-424D-ACD2-5990D047C5C9}"/>
              </a:ext>
            </a:extLst>
          </p:cNvPr>
          <p:cNvSpPr txBox="1"/>
          <p:nvPr/>
        </p:nvSpPr>
        <p:spPr>
          <a:xfrm>
            <a:off x="4038600" y="4475946"/>
            <a:ext cx="1143000" cy="477054"/>
          </a:xfrm>
          <a:prstGeom prst="rect">
            <a:avLst/>
          </a:prstGeom>
          <a:noFill/>
        </p:spPr>
        <p:txBody>
          <a:bodyPr wrap="square" rtlCol="0">
            <a:spAutoFit/>
          </a:bodyPr>
          <a:lstStyle/>
          <a:p>
            <a:pPr fontAlgn="base">
              <a:spcBef>
                <a:spcPct val="0"/>
              </a:spcBef>
              <a:spcAft>
                <a:spcPct val="0"/>
              </a:spcAft>
            </a:pPr>
            <a:r>
              <a:rPr lang="en-US" sz="2500" dirty="0">
                <a:solidFill>
                  <a:srgbClr val="000000"/>
                </a:solidFill>
                <a:latin typeface="Tahoma" pitchFamily="34" charset="0"/>
              </a:rPr>
              <a:t>Bishop</a:t>
            </a:r>
          </a:p>
        </p:txBody>
      </p:sp>
      <p:sp>
        <p:nvSpPr>
          <p:cNvPr id="44" name="Isosceles Triangle 43">
            <a:extLst>
              <a:ext uri="{FF2B5EF4-FFF2-40B4-BE49-F238E27FC236}">
                <a16:creationId xmlns:a16="http://schemas.microsoft.com/office/drawing/2014/main" id="{A7F235C2-EA04-4D7B-9C47-E846BD4B9675}"/>
              </a:ext>
            </a:extLst>
          </p:cNvPr>
          <p:cNvSpPr/>
          <p:nvPr/>
        </p:nvSpPr>
        <p:spPr bwMode="auto">
          <a:xfrm>
            <a:off x="5943600" y="3733800"/>
            <a:ext cx="1600200" cy="1295400"/>
          </a:xfrm>
          <a:prstGeom prst="triangle">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45" name="TextBox 44">
            <a:extLst>
              <a:ext uri="{FF2B5EF4-FFF2-40B4-BE49-F238E27FC236}">
                <a16:creationId xmlns:a16="http://schemas.microsoft.com/office/drawing/2014/main" id="{420AB20C-A83A-427C-BBBF-B4A817C3727B}"/>
              </a:ext>
            </a:extLst>
          </p:cNvPr>
          <p:cNvSpPr txBox="1"/>
          <p:nvPr/>
        </p:nvSpPr>
        <p:spPr>
          <a:xfrm>
            <a:off x="6172200" y="4475946"/>
            <a:ext cx="1143000" cy="477054"/>
          </a:xfrm>
          <a:prstGeom prst="rect">
            <a:avLst/>
          </a:prstGeom>
          <a:noFill/>
        </p:spPr>
        <p:txBody>
          <a:bodyPr wrap="square" rtlCol="0">
            <a:spAutoFit/>
          </a:bodyPr>
          <a:lstStyle/>
          <a:p>
            <a:pPr fontAlgn="base">
              <a:spcBef>
                <a:spcPct val="0"/>
              </a:spcBef>
              <a:spcAft>
                <a:spcPct val="0"/>
              </a:spcAft>
            </a:pPr>
            <a:r>
              <a:rPr lang="en-US" sz="2500" dirty="0">
                <a:solidFill>
                  <a:srgbClr val="000000"/>
                </a:solidFill>
                <a:latin typeface="Tahoma" pitchFamily="34" charset="0"/>
              </a:rPr>
              <a:t>Bishop</a:t>
            </a:r>
          </a:p>
        </p:txBody>
      </p:sp>
      <p:sp>
        <p:nvSpPr>
          <p:cNvPr id="46" name="Isosceles Triangle 45">
            <a:extLst>
              <a:ext uri="{FF2B5EF4-FFF2-40B4-BE49-F238E27FC236}">
                <a16:creationId xmlns:a16="http://schemas.microsoft.com/office/drawing/2014/main" id="{36D188FD-2B67-4CA7-BDB1-791F967E1907}"/>
              </a:ext>
            </a:extLst>
          </p:cNvPr>
          <p:cNvSpPr/>
          <p:nvPr/>
        </p:nvSpPr>
        <p:spPr bwMode="auto">
          <a:xfrm>
            <a:off x="2209800" y="2209800"/>
            <a:ext cx="2667000" cy="1981200"/>
          </a:xfrm>
          <a:prstGeom prst="triangle">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47" name="TextBox 46">
            <a:extLst>
              <a:ext uri="{FF2B5EF4-FFF2-40B4-BE49-F238E27FC236}">
                <a16:creationId xmlns:a16="http://schemas.microsoft.com/office/drawing/2014/main" id="{033DC6FD-D798-4A22-86B9-5EF0D5BF1A28}"/>
              </a:ext>
            </a:extLst>
          </p:cNvPr>
          <p:cNvSpPr txBox="1"/>
          <p:nvPr/>
        </p:nvSpPr>
        <p:spPr>
          <a:xfrm>
            <a:off x="2286000" y="3200400"/>
            <a:ext cx="2514600" cy="1077218"/>
          </a:xfrm>
          <a:prstGeom prst="rect">
            <a:avLst/>
          </a:prstGeom>
          <a:noFill/>
        </p:spPr>
        <p:txBody>
          <a:bodyPr wrap="square" rtlCol="0">
            <a:spAutoFit/>
          </a:bodyPr>
          <a:lstStyle/>
          <a:p>
            <a:pPr algn="ctr" fontAlgn="base">
              <a:spcBef>
                <a:spcPct val="0"/>
              </a:spcBef>
              <a:spcAft>
                <a:spcPct val="0"/>
              </a:spcAft>
            </a:pPr>
            <a:r>
              <a:rPr lang="en-US" sz="3200" dirty="0">
                <a:solidFill>
                  <a:srgbClr val="FFFFFF"/>
                </a:solidFill>
                <a:latin typeface="Tahoma" pitchFamily="34" charset="0"/>
              </a:rPr>
              <a:t>Regional Bishop</a:t>
            </a:r>
          </a:p>
        </p:txBody>
      </p:sp>
      <p:sp>
        <p:nvSpPr>
          <p:cNvPr id="48" name="Isosceles Triangle 47">
            <a:extLst>
              <a:ext uri="{FF2B5EF4-FFF2-40B4-BE49-F238E27FC236}">
                <a16:creationId xmlns:a16="http://schemas.microsoft.com/office/drawing/2014/main" id="{C4AB6109-4C41-4B72-91B0-D60F58F8618C}"/>
              </a:ext>
            </a:extLst>
          </p:cNvPr>
          <p:cNvSpPr/>
          <p:nvPr/>
        </p:nvSpPr>
        <p:spPr bwMode="auto">
          <a:xfrm>
            <a:off x="4800600" y="2209800"/>
            <a:ext cx="2667000" cy="1981200"/>
          </a:xfrm>
          <a:prstGeom prst="triangle">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49" name="TextBox 48">
            <a:extLst>
              <a:ext uri="{FF2B5EF4-FFF2-40B4-BE49-F238E27FC236}">
                <a16:creationId xmlns:a16="http://schemas.microsoft.com/office/drawing/2014/main" id="{AEB27DF6-0463-40A2-8C2F-4A54BAC39910}"/>
              </a:ext>
            </a:extLst>
          </p:cNvPr>
          <p:cNvSpPr txBox="1"/>
          <p:nvPr/>
        </p:nvSpPr>
        <p:spPr>
          <a:xfrm>
            <a:off x="4876800" y="3200400"/>
            <a:ext cx="2514600" cy="1077218"/>
          </a:xfrm>
          <a:prstGeom prst="rect">
            <a:avLst/>
          </a:prstGeom>
          <a:noFill/>
        </p:spPr>
        <p:txBody>
          <a:bodyPr wrap="square" rtlCol="0">
            <a:spAutoFit/>
          </a:bodyPr>
          <a:lstStyle/>
          <a:p>
            <a:pPr algn="ctr" fontAlgn="base">
              <a:spcBef>
                <a:spcPct val="0"/>
              </a:spcBef>
              <a:spcAft>
                <a:spcPct val="0"/>
              </a:spcAft>
            </a:pPr>
            <a:r>
              <a:rPr lang="en-US" sz="3200" dirty="0">
                <a:solidFill>
                  <a:srgbClr val="FFFFFF"/>
                </a:solidFill>
                <a:latin typeface="Tahoma" pitchFamily="34" charset="0"/>
              </a:rPr>
              <a:t>Regional Bishop</a:t>
            </a:r>
          </a:p>
        </p:txBody>
      </p:sp>
      <p:sp>
        <p:nvSpPr>
          <p:cNvPr id="50" name="Isosceles Triangle 49">
            <a:extLst>
              <a:ext uri="{FF2B5EF4-FFF2-40B4-BE49-F238E27FC236}">
                <a16:creationId xmlns:a16="http://schemas.microsoft.com/office/drawing/2014/main" id="{F0346C00-A317-4B0E-8584-F038D471C71D}"/>
              </a:ext>
            </a:extLst>
          </p:cNvPr>
          <p:cNvSpPr/>
          <p:nvPr/>
        </p:nvSpPr>
        <p:spPr bwMode="auto">
          <a:xfrm>
            <a:off x="2971800" y="609600"/>
            <a:ext cx="3733800" cy="2057400"/>
          </a:xfrm>
          <a:prstGeom prst="triangle">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Tahoma" pitchFamily="34" charset="0"/>
            </a:endParaRPr>
          </a:p>
        </p:txBody>
      </p:sp>
      <p:sp>
        <p:nvSpPr>
          <p:cNvPr id="51" name="TextBox 50">
            <a:extLst>
              <a:ext uri="{FF2B5EF4-FFF2-40B4-BE49-F238E27FC236}">
                <a16:creationId xmlns:a16="http://schemas.microsoft.com/office/drawing/2014/main" id="{FA22BA55-5C8B-4863-BBC7-9A95B2DD1DB1}"/>
              </a:ext>
            </a:extLst>
          </p:cNvPr>
          <p:cNvSpPr txBox="1"/>
          <p:nvPr/>
        </p:nvSpPr>
        <p:spPr>
          <a:xfrm>
            <a:off x="4038600" y="1484293"/>
            <a:ext cx="1676400" cy="954107"/>
          </a:xfrm>
          <a:prstGeom prst="rect">
            <a:avLst/>
          </a:prstGeom>
          <a:noFill/>
        </p:spPr>
        <p:txBody>
          <a:bodyPr wrap="square" rtlCol="0">
            <a:spAutoFit/>
          </a:bodyPr>
          <a:lstStyle/>
          <a:p>
            <a:pPr algn="ctr" fontAlgn="base">
              <a:spcBef>
                <a:spcPct val="0"/>
              </a:spcBef>
              <a:spcAft>
                <a:spcPct val="0"/>
              </a:spcAft>
            </a:pPr>
            <a:r>
              <a:rPr lang="en-US" sz="2800" dirty="0">
                <a:solidFill>
                  <a:srgbClr val="FFFFFF"/>
                </a:solidFill>
                <a:effectLst>
                  <a:outerShdw blurRad="38100" dist="38100" dir="2700000" algn="tl">
                    <a:srgbClr val="000000">
                      <a:alpha val="43137"/>
                    </a:srgbClr>
                  </a:outerShdw>
                </a:effectLst>
                <a:latin typeface="Tahoma" pitchFamily="34" charset="0"/>
              </a:rPr>
              <a:t>Universal Bishop</a:t>
            </a:r>
          </a:p>
        </p:txBody>
      </p:sp>
    </p:spTree>
    <p:extLst>
      <p:ext uri="{BB962C8B-B14F-4D97-AF65-F5344CB8AC3E}">
        <p14:creationId xmlns:p14="http://schemas.microsoft.com/office/powerpoint/2010/main" val="118473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D4298-C3DB-4ED0-B609-7987DDBB05A2}"/>
              </a:ext>
            </a:extLst>
          </p:cNvPr>
          <p:cNvPicPr>
            <a:picLocks noChangeAspect="1"/>
          </p:cNvPicPr>
          <p:nvPr/>
        </p:nvPicPr>
        <p:blipFill>
          <a:blip r:embed="rId2"/>
          <a:stretch>
            <a:fillRect/>
          </a:stretch>
        </p:blipFill>
        <p:spPr>
          <a:xfrm>
            <a:off x="1572555" y="6236639"/>
            <a:ext cx="2582195" cy="546288"/>
          </a:xfrm>
          <a:prstGeom prst="rect">
            <a:avLst/>
          </a:prstGeom>
        </p:spPr>
      </p:pic>
      <p:sp>
        <p:nvSpPr>
          <p:cNvPr id="5" name="TextBox 4">
            <a:extLst>
              <a:ext uri="{FF2B5EF4-FFF2-40B4-BE49-F238E27FC236}">
                <a16:creationId xmlns:a16="http://schemas.microsoft.com/office/drawing/2014/main" id="{EA67222A-4F30-45A8-8D6E-688BC3D9217C}"/>
              </a:ext>
            </a:extLst>
          </p:cNvPr>
          <p:cNvSpPr txBox="1"/>
          <p:nvPr/>
        </p:nvSpPr>
        <p:spPr>
          <a:xfrm>
            <a:off x="8877" y="97652"/>
            <a:ext cx="561083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1: THE BEGINNING</a:t>
            </a:r>
          </a:p>
        </p:txBody>
      </p:sp>
      <p:sp>
        <p:nvSpPr>
          <p:cNvPr id="18" name="TextBox 17">
            <a:extLst>
              <a:ext uri="{FF2B5EF4-FFF2-40B4-BE49-F238E27FC236}">
                <a16:creationId xmlns:a16="http://schemas.microsoft.com/office/drawing/2014/main" id="{E3EB40DC-5591-457A-8504-6E652E200F46}"/>
              </a:ext>
            </a:extLst>
          </p:cNvPr>
          <p:cNvSpPr txBox="1"/>
          <p:nvPr/>
        </p:nvSpPr>
        <p:spPr>
          <a:xfrm>
            <a:off x="0" y="930536"/>
            <a:ext cx="5578771" cy="584775"/>
          </a:xfrm>
          <a:prstGeom prst="rect">
            <a:avLst/>
          </a:prstGeom>
          <a:solidFill>
            <a:srgbClr val="4B8039"/>
          </a:solidFill>
        </p:spPr>
        <p:txBody>
          <a:bodyPr wrap="none" rtlCol="0">
            <a:spAutoFit/>
          </a:bodyPr>
          <a:lstStyle/>
          <a:p>
            <a:r>
              <a:rPr lang="en-US" sz="3200" dirty="0">
                <a:effectLst>
                  <a:outerShdw blurRad="38100" dist="38100" dir="2700000" algn="tl">
                    <a:srgbClr val="000000">
                      <a:alpha val="43137"/>
                    </a:srgbClr>
                  </a:outerShdw>
                </a:effectLst>
                <a:latin typeface="Century Gothic" panose="020B0502020202020204" pitchFamily="34" charset="0"/>
              </a:rPr>
              <a:t>CHAPTER 2: THE DEPARTURE</a:t>
            </a:r>
          </a:p>
        </p:txBody>
      </p:sp>
      <p:sp>
        <p:nvSpPr>
          <p:cNvPr id="19" name="TextBox 18">
            <a:extLst>
              <a:ext uri="{FF2B5EF4-FFF2-40B4-BE49-F238E27FC236}">
                <a16:creationId xmlns:a16="http://schemas.microsoft.com/office/drawing/2014/main" id="{4A5D9BB2-AD0E-4100-913B-36BDDC7C125B}"/>
              </a:ext>
            </a:extLst>
          </p:cNvPr>
          <p:cNvSpPr txBox="1"/>
          <p:nvPr/>
        </p:nvSpPr>
        <p:spPr>
          <a:xfrm>
            <a:off x="8877" y="2165928"/>
            <a:ext cx="913512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entury Gothic" panose="020B0502020202020204" pitchFamily="34" charset="0"/>
              </a:rPr>
              <a:t>Drifting from the Truth</a:t>
            </a:r>
          </a:p>
        </p:txBody>
      </p:sp>
      <p:sp>
        <p:nvSpPr>
          <p:cNvPr id="10" name="TextBox 9">
            <a:extLst>
              <a:ext uri="{FF2B5EF4-FFF2-40B4-BE49-F238E27FC236}">
                <a16:creationId xmlns:a16="http://schemas.microsoft.com/office/drawing/2014/main" id="{53BA44A3-D852-42F5-80A9-A910616D00CC}"/>
              </a:ext>
            </a:extLst>
          </p:cNvPr>
          <p:cNvSpPr txBox="1"/>
          <p:nvPr/>
        </p:nvSpPr>
        <p:spPr>
          <a:xfrm>
            <a:off x="8877" y="2956696"/>
            <a:ext cx="913512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entury Gothic" panose="020B0502020202020204" pitchFamily="34" charset="0"/>
              </a:rPr>
              <a:t>The Development of an Organization Larger than the Local Church</a:t>
            </a:r>
          </a:p>
        </p:txBody>
      </p:sp>
      <p:sp>
        <p:nvSpPr>
          <p:cNvPr id="20" name="TextBox 19">
            <a:extLst>
              <a:ext uri="{FF2B5EF4-FFF2-40B4-BE49-F238E27FC236}">
                <a16:creationId xmlns:a16="http://schemas.microsoft.com/office/drawing/2014/main" id="{6E19F7D6-EBD0-4EBF-9EFA-D06CFC7C2925}"/>
              </a:ext>
            </a:extLst>
          </p:cNvPr>
          <p:cNvSpPr txBox="1"/>
          <p:nvPr/>
        </p:nvSpPr>
        <p:spPr>
          <a:xfrm>
            <a:off x="8877" y="4183400"/>
            <a:ext cx="913512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entury Gothic" panose="020B0502020202020204" pitchFamily="34" charset="0"/>
              </a:rPr>
              <a:t>The Dethroning of God’s Word</a:t>
            </a:r>
          </a:p>
        </p:txBody>
      </p:sp>
      <p:sp>
        <p:nvSpPr>
          <p:cNvPr id="21" name="Text Box 2">
            <a:extLst>
              <a:ext uri="{FF2B5EF4-FFF2-40B4-BE49-F238E27FC236}">
                <a16:creationId xmlns:a16="http://schemas.microsoft.com/office/drawing/2014/main" id="{F6296C67-A269-4239-A44B-ACAFC7E0A6E6}"/>
              </a:ext>
            </a:extLst>
          </p:cNvPr>
          <p:cNvSpPr txBox="1">
            <a:spLocks noChangeArrowheads="1"/>
          </p:cNvSpPr>
          <p:nvPr/>
        </p:nvSpPr>
        <p:spPr bwMode="auto">
          <a:xfrm>
            <a:off x="266700" y="518295"/>
            <a:ext cx="8610600" cy="5718343"/>
          </a:xfrm>
          <a:prstGeom prst="rect">
            <a:avLst/>
          </a:prstGeom>
          <a:solidFill>
            <a:srgbClr val="CCCCCC"/>
          </a:solidFill>
          <a:ln w="0" algn="in">
            <a:solidFill>
              <a:schemeClr val="tx1"/>
            </a:solidFill>
            <a:miter lim="800000"/>
            <a:headEnd/>
            <a:tailEnd/>
          </a:ln>
          <a:effectLst>
            <a:outerShdw dist="71842" dir="2700000" algn="ctr" rotWithShape="0">
              <a:srgbClr val="000000">
                <a:gamma/>
                <a:tint val="49804"/>
                <a:invGamma/>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Philip </a:t>
            </a:r>
            <a:r>
              <a:rPr kumimoji="0" lang="en-US" sz="3600"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Schaff</a:t>
            </a:r>
            <a:r>
              <a:rPr kumimoji="0" lang="en-US" sz="360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“When controversies arose concerning the true meaning of the Scriptures, it became necessary to give formal expression of their true sense, to regulate the public teaching of the Church, and to guard  it against error. In this way the creeds were gradually enlarged and multiplied, even to the improper extent of theological treatises and systems of divinity.”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(Creeds of Christendom, Vol. 1, pg. 6)</a:t>
            </a:r>
            <a:endParaRPr kumimoji="0" lang="en-US" sz="3200"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412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848E9-BDE7-403F-A43A-7734655D5C04}"/>
              </a:ext>
            </a:extLst>
          </p:cNvPr>
          <p:cNvSpPr txBox="1"/>
          <p:nvPr/>
        </p:nvSpPr>
        <p:spPr>
          <a:xfrm>
            <a:off x="0" y="149228"/>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 325 – Council of </a:t>
            </a:r>
            <a:r>
              <a:rPr lang="en-US" sz="3200" dirty="0" err="1">
                <a:effectLst>
                  <a:outerShdw blurRad="38100" dist="38100" dir="2700000" algn="tl">
                    <a:srgbClr val="000000">
                      <a:alpha val="43137"/>
                    </a:srgbClr>
                  </a:outerShdw>
                </a:effectLst>
                <a:latin typeface="Century Gothic" panose="020B0502020202020204" pitchFamily="34" charset="0"/>
              </a:rPr>
              <a:t>Nicean</a:t>
            </a:r>
            <a:endParaRPr lang="en-US" sz="3200" dirty="0">
              <a:effectLst>
                <a:outerShdw blurRad="38100" dist="38100" dir="2700000" algn="tl">
                  <a:srgbClr val="000000">
                    <a:alpha val="43137"/>
                  </a:srgbClr>
                </a:outerShdw>
              </a:effectLst>
              <a:latin typeface="Century Gothic" panose="020B0502020202020204" pitchFamily="34" charset="0"/>
            </a:endParaRPr>
          </a:p>
        </p:txBody>
      </p:sp>
      <p:sp>
        <p:nvSpPr>
          <p:cNvPr id="4" name="TextBox 3">
            <a:extLst>
              <a:ext uri="{FF2B5EF4-FFF2-40B4-BE49-F238E27FC236}">
                <a16:creationId xmlns:a16="http://schemas.microsoft.com/office/drawing/2014/main" id="{3EA27EB7-8DFB-428E-BAA2-BCBA94F4F595}"/>
              </a:ext>
            </a:extLst>
          </p:cNvPr>
          <p:cNvSpPr txBox="1"/>
          <p:nvPr/>
        </p:nvSpPr>
        <p:spPr>
          <a:xfrm>
            <a:off x="-7089" y="790728"/>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 431 – Council of Ephesus</a:t>
            </a:r>
          </a:p>
        </p:txBody>
      </p:sp>
      <p:sp>
        <p:nvSpPr>
          <p:cNvPr id="5" name="TextBox 4">
            <a:extLst>
              <a:ext uri="{FF2B5EF4-FFF2-40B4-BE49-F238E27FC236}">
                <a16:creationId xmlns:a16="http://schemas.microsoft.com/office/drawing/2014/main" id="{39A9BACA-1EA7-4A3B-9CFA-44FF269964BB}"/>
              </a:ext>
            </a:extLst>
          </p:cNvPr>
          <p:cNvSpPr txBox="1"/>
          <p:nvPr/>
        </p:nvSpPr>
        <p:spPr>
          <a:xfrm>
            <a:off x="0" y="1446777"/>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 896 – Council of Constantinople</a:t>
            </a:r>
          </a:p>
        </p:txBody>
      </p:sp>
      <p:sp>
        <p:nvSpPr>
          <p:cNvPr id="6" name="TextBox 5">
            <a:extLst>
              <a:ext uri="{FF2B5EF4-FFF2-40B4-BE49-F238E27FC236}">
                <a16:creationId xmlns:a16="http://schemas.microsoft.com/office/drawing/2014/main" id="{1083756A-75E7-4386-9FD5-93E5C282B511}"/>
              </a:ext>
            </a:extLst>
          </p:cNvPr>
          <p:cNvSpPr txBox="1"/>
          <p:nvPr/>
        </p:nvSpPr>
        <p:spPr>
          <a:xfrm>
            <a:off x="-7089" y="2092192"/>
            <a:ext cx="9144000" cy="584775"/>
          </a:xfrm>
          <a:prstGeom prst="rect">
            <a:avLst/>
          </a:prstGeom>
          <a:solidFill>
            <a:srgbClr val="4B8039"/>
          </a:solidFill>
        </p:spPr>
        <p:txBody>
          <a:bodyPr wrap="square" rtlCol="0">
            <a:spAutoFit/>
          </a:bodyPr>
          <a:lstStyle/>
          <a:p>
            <a:pPr algn="ctr"/>
            <a:r>
              <a:rPr lang="en-US" sz="3200" dirty="0">
                <a:effectLst>
                  <a:outerShdw blurRad="38100" dist="38100" dir="2700000" algn="tl">
                    <a:srgbClr val="000000">
                      <a:alpha val="43137"/>
                    </a:srgbClr>
                  </a:outerShdw>
                </a:effectLst>
                <a:latin typeface="Century Gothic" panose="020B0502020202020204" pitchFamily="34" charset="0"/>
              </a:rPr>
              <a:t>A.D. 1229 – Council of </a:t>
            </a:r>
            <a:r>
              <a:rPr lang="en-US" sz="3200" dirty="0" err="1">
                <a:effectLst>
                  <a:outerShdw blurRad="38100" dist="38100" dir="2700000" algn="tl">
                    <a:srgbClr val="000000">
                      <a:alpha val="43137"/>
                    </a:srgbClr>
                  </a:outerShdw>
                </a:effectLst>
                <a:latin typeface="Century Gothic" panose="020B0502020202020204" pitchFamily="34" charset="0"/>
              </a:rPr>
              <a:t>Tolouse</a:t>
            </a:r>
            <a:endParaRPr lang="en-US" sz="3200" dirty="0">
              <a:effectLst>
                <a:outerShdw blurRad="38100" dist="38100" dir="2700000" algn="tl">
                  <a:srgbClr val="000000">
                    <a:alpha val="43137"/>
                  </a:srgbClr>
                </a:outerShdw>
              </a:effectLst>
              <a:latin typeface="Century Gothic" panose="020B0502020202020204" pitchFamily="34" charset="0"/>
            </a:endParaRPr>
          </a:p>
        </p:txBody>
      </p:sp>
      <p:sp>
        <p:nvSpPr>
          <p:cNvPr id="10" name="Rectangle 9">
            <a:extLst>
              <a:ext uri="{FF2B5EF4-FFF2-40B4-BE49-F238E27FC236}">
                <a16:creationId xmlns:a16="http://schemas.microsoft.com/office/drawing/2014/main" id="{3307B157-3F5B-4254-9128-D3DD8CDDEE9D}"/>
              </a:ext>
            </a:extLst>
          </p:cNvPr>
          <p:cNvSpPr/>
          <p:nvPr/>
        </p:nvSpPr>
        <p:spPr>
          <a:xfrm>
            <a:off x="-7090" y="3393656"/>
            <a:ext cx="9144001" cy="1077218"/>
          </a:xfrm>
          <a:prstGeom prst="rect">
            <a:avLst/>
          </a:prstGeom>
          <a:solidFill>
            <a:srgbClr val="5D8F2F"/>
          </a:solidFill>
        </p:spPr>
        <p:txBody>
          <a:bodyPr wrap="square">
            <a:spAutoFit/>
          </a:bodyPr>
          <a:lstStyle/>
          <a:p>
            <a:pPr algn="ctr" defTabSz="457200" fontAlgn="base">
              <a:spcBef>
                <a:spcPct val="0"/>
              </a:spcBef>
              <a:spcAft>
                <a:spcPct val="0"/>
              </a:spcAft>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But in vain do they worship Me, Teaching as doctrines the precepts of men.’” Matthew 15:9</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204134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228600" y="152400"/>
            <a:ext cx="6705600" cy="5693866"/>
          </a:xfrm>
          <a:prstGeom prst="rect">
            <a:avLst/>
          </a:prstGeom>
          <a:solidFill>
            <a:srgbClr val="99FFCC"/>
          </a:solidFill>
          <a:ln w="9525">
            <a:noFill/>
            <a:miter lim="800000"/>
            <a:headEnd/>
            <a:tailEnd/>
          </a:ln>
          <a:effectLst>
            <a:glow rad="228600">
              <a:schemeClr val="accent6">
                <a:satMod val="175000"/>
                <a:alpha val="40000"/>
              </a:schemeClr>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Methodist Church:  </a:t>
            </a:r>
            <a:r>
              <a:rPr kumimoji="0" lang="en-US" sz="2800" b="0" i="0" u="none" strike="noStrike" kern="1200" cap="none" spc="0" normalizeH="0" baseline="0" noProof="0" dirty="0">
                <a:ln>
                  <a:noFill/>
                </a:ln>
                <a:solidFill>
                  <a:srgbClr val="000000"/>
                </a:solidFill>
                <a:effectLst/>
                <a:uLnTx/>
                <a:uFillTx/>
                <a:latin typeface="Tahoma" pitchFamily="34" charset="0"/>
                <a:ea typeface="+mn-ea"/>
                <a:cs typeface="+mn-cs"/>
              </a:rPr>
              <a:t>“The Discipline is the book of law of the United Methodist Church.  It is the product of many general conferences of historic religious bodies which now form the United Methodist Church.  The Discipline as the instrument for setting forth the laws, plan, polity, and process by which United Methodist’s govern themselves remains constant.  Each general conference modifies, elaborates, clarifies and adds its own contribution to the Discipline”  (</a:t>
            </a:r>
            <a:r>
              <a:rPr kumimoji="0" lang="en-US" sz="2800" b="0" i="0" u="sng" strike="noStrike" kern="1200" cap="none" spc="0" normalizeH="0" baseline="0" noProof="0" dirty="0">
                <a:ln>
                  <a:noFill/>
                </a:ln>
                <a:solidFill>
                  <a:srgbClr val="000000"/>
                </a:solidFill>
                <a:effectLst/>
                <a:uLnTx/>
                <a:uFillTx/>
                <a:latin typeface="Tahoma" pitchFamily="34" charset="0"/>
                <a:ea typeface="+mn-ea"/>
                <a:cs typeface="+mn-cs"/>
              </a:rPr>
              <a:t>Discipline</a:t>
            </a:r>
            <a:r>
              <a:rPr kumimoji="0" lang="en-US" sz="2800" b="0" i="0" u="none" strike="noStrike" kern="1200" cap="none" spc="0" normalizeH="0" baseline="0" noProof="0" dirty="0">
                <a:ln>
                  <a:noFill/>
                </a:ln>
                <a:solidFill>
                  <a:srgbClr val="000000"/>
                </a:solidFill>
                <a:effectLst/>
                <a:uLnTx/>
                <a:uFillTx/>
                <a:latin typeface="Tahoma" pitchFamily="34" charset="0"/>
                <a:ea typeface="+mn-ea"/>
                <a:cs typeface="+mn-cs"/>
              </a:rPr>
              <a:t>, pg. 5)</a:t>
            </a:r>
          </a:p>
        </p:txBody>
      </p:sp>
      <p:pic>
        <p:nvPicPr>
          <p:cNvPr id="3" name="Picture 3" descr="methodist discipline"/>
          <p:cNvPicPr preferRelativeResize="0">
            <a:picLocks noChangeArrowheads="1"/>
          </p:cNvPicPr>
          <p:nvPr/>
        </p:nvPicPr>
        <p:blipFill>
          <a:blip r:embed="rId2" cstate="print"/>
          <a:srcRect/>
          <a:stretch>
            <a:fillRect/>
          </a:stretch>
        </p:blipFill>
        <p:spPr bwMode="auto">
          <a:xfrm>
            <a:off x="6858000" y="681037"/>
            <a:ext cx="2117725" cy="3281363"/>
          </a:xfrm>
          <a:prstGeom prst="rect">
            <a:avLst/>
          </a:prstGeom>
          <a:noFill/>
          <a:ln w="0" algn="in">
            <a:noFill/>
            <a:miter lim="800000"/>
            <a:headEnd/>
            <a:tailEnd/>
          </a:ln>
          <a:effectLst/>
        </p:spPr>
      </p:pic>
      <p:sp>
        <p:nvSpPr>
          <p:cNvPr id="4" name="Left Arrow 3"/>
          <p:cNvSpPr/>
          <p:nvPr/>
        </p:nvSpPr>
        <p:spPr bwMode="auto">
          <a:xfrm>
            <a:off x="6324600" y="2590800"/>
            <a:ext cx="1143000" cy="838200"/>
          </a:xfrm>
          <a:prstGeom prst="leftArrow">
            <a:avLst/>
          </a:prstGeom>
          <a:solidFill>
            <a:srgbClr val="FFFF00"/>
          </a:solidFill>
          <a:ln w="9525" cap="flat" cmpd="sng" algn="ctr">
            <a:solidFill>
              <a:schemeClr val="tx1"/>
            </a:solidFill>
            <a:prstDash val="solid"/>
            <a:round/>
            <a:headEnd type="none" w="med" len="med"/>
            <a:tailEnd type="none" w="med" len="med"/>
          </a:ln>
          <a:effectLst>
            <a:outerShdw blurRad="76200" dist="12700" dir="2700000" sy="-23000" kx="-8004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11249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Black .thmx</Template>
  <TotalTime>205</TotalTime>
  <Words>1406</Words>
  <Application>Microsoft Office PowerPoint</Application>
  <PresentationFormat>On-screen Show (4:3)</PresentationFormat>
  <Paragraphs>101</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Abadi MT Condensed</vt:lpstr>
      <vt:lpstr>Arial</vt:lpstr>
      <vt:lpstr>Calibri</vt:lpstr>
      <vt:lpstr>Century Gothic</vt:lpstr>
      <vt:lpstr>Rothenburg Decorative</vt:lpstr>
      <vt:lpstr>Tahoma</vt:lpstr>
      <vt:lpstr>Times New Roman</vt:lpstr>
      <vt:lpstr>Trebuchet MS</vt:lpstr>
      <vt:lpstr>Default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Jordan</cp:lastModifiedBy>
  <cp:revision>31</cp:revision>
  <dcterms:created xsi:type="dcterms:W3CDTF">2014-03-26T14:03:34Z</dcterms:created>
  <dcterms:modified xsi:type="dcterms:W3CDTF">2019-04-10T21:05:45Z</dcterms:modified>
</cp:coreProperties>
</file>